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2.xml" ContentType="application/vnd.ms-office.webextension+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Lst>
  <p:notesMasterIdLst>
    <p:notesMasterId r:id="rId36"/>
  </p:notesMasterIdLst>
  <p:sldIdLst>
    <p:sldId id="275" r:id="rId3"/>
    <p:sldId id="290" r:id="rId4"/>
    <p:sldId id="289" r:id="rId5"/>
    <p:sldId id="291" r:id="rId6"/>
    <p:sldId id="297" r:id="rId7"/>
    <p:sldId id="292" r:id="rId8"/>
    <p:sldId id="293" r:id="rId9"/>
    <p:sldId id="333" r:id="rId10"/>
    <p:sldId id="337" r:id="rId11"/>
    <p:sldId id="338" r:id="rId12"/>
    <p:sldId id="339" r:id="rId13"/>
    <p:sldId id="353" r:id="rId14"/>
    <p:sldId id="352" r:id="rId15"/>
    <p:sldId id="340" r:id="rId16"/>
    <p:sldId id="294" r:id="rId17"/>
    <p:sldId id="295" r:id="rId18"/>
    <p:sldId id="296" r:id="rId19"/>
    <p:sldId id="304" r:id="rId20"/>
    <p:sldId id="307" r:id="rId21"/>
    <p:sldId id="305" r:id="rId22"/>
    <p:sldId id="310" r:id="rId23"/>
    <p:sldId id="311" r:id="rId24"/>
    <p:sldId id="306" r:id="rId25"/>
    <p:sldId id="347" r:id="rId26"/>
    <p:sldId id="332" r:id="rId27"/>
    <p:sldId id="331" r:id="rId28"/>
    <p:sldId id="316" r:id="rId29"/>
    <p:sldId id="351" r:id="rId30"/>
    <p:sldId id="341" r:id="rId31"/>
    <p:sldId id="342" r:id="rId32"/>
    <p:sldId id="343" r:id="rId33"/>
    <p:sldId id="350" r:id="rId34"/>
    <p:sldId id="345"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FA401"/>
    <a:srgbClr val="FFBC3E"/>
    <a:srgbClr val="C0504D"/>
    <a:srgbClr val="009384"/>
    <a:srgbClr val="FFC761"/>
    <a:srgbClr val="1D3D50"/>
    <a:srgbClr val="B3CCFF"/>
    <a:srgbClr val="FDBA7A"/>
    <a:srgbClr val="5785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82307" autoAdjust="0"/>
  </p:normalViewPr>
  <p:slideViewPr>
    <p:cSldViewPr snapToGrid="0" snapToObjects="1">
      <p:cViewPr varScale="1">
        <p:scale>
          <a:sx n="94" d="100"/>
          <a:sy n="94"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80981-B598-44E3-ADE7-3EEAEFFEC729}"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2C67102A-F632-4FEC-BE10-655AB2B8FA78}">
      <dgm:prSet phldrT="[Text]"/>
      <dgm:spPr/>
      <dgm:t>
        <a:bodyPr/>
        <a:lstStyle/>
        <a:p>
          <a:r>
            <a:rPr lang="en-US" dirty="0">
              <a:solidFill>
                <a:srgbClr val="002060"/>
              </a:solidFill>
              <a:latin typeface="Franklin Gothic Demi" panose="020B0703020102020204" pitchFamily="34" charset="0"/>
            </a:rPr>
            <a:t>COMPASS Elementary</a:t>
          </a:r>
        </a:p>
      </dgm:t>
    </dgm:pt>
    <dgm:pt modelId="{2B227158-9FD9-41DB-B16E-1DAF3A9390CD}" type="parTrans" cxnId="{091705CB-406C-4F84-962D-33652B14AB5B}">
      <dgm:prSet/>
      <dgm:spPr/>
      <dgm:t>
        <a:bodyPr/>
        <a:lstStyle/>
        <a:p>
          <a:endParaRPr lang="en-US"/>
        </a:p>
      </dgm:t>
    </dgm:pt>
    <dgm:pt modelId="{6FF7248C-AC7D-4F3D-AF84-709E044CC197}" type="sibTrans" cxnId="{091705CB-406C-4F84-962D-33652B14AB5B}">
      <dgm:prSet/>
      <dgm:spPr/>
      <dgm:t>
        <a:bodyPr/>
        <a:lstStyle/>
        <a:p>
          <a:endParaRPr lang="en-US"/>
        </a:p>
      </dgm:t>
    </dgm:pt>
    <dgm:pt modelId="{335E6D75-14FC-4962-9D91-29AE7A7B2FC8}" type="asst">
      <dgm:prSet phldrT="[Text]"/>
      <dgm:spPr/>
      <dgm:t>
        <a:bodyPr/>
        <a:lstStyle/>
        <a:p>
          <a:r>
            <a:rPr lang="en-US" dirty="0">
              <a:solidFill>
                <a:srgbClr val="002060"/>
              </a:solidFill>
              <a:latin typeface="Franklin Gothic Demi" panose="020B0703020102020204" pitchFamily="34" charset="0"/>
            </a:rPr>
            <a:t>Full Contract Term Total Funding: $</a:t>
          </a:r>
          <a:r>
            <a:rPr lang="en-US" b="1" dirty="0">
              <a:solidFill>
                <a:srgbClr val="002060"/>
              </a:solidFill>
              <a:latin typeface="Franklin Gothic Demi" panose="020B0703020102020204" pitchFamily="34" charset="0"/>
            </a:rPr>
            <a:t>231,822,428</a:t>
          </a:r>
        </a:p>
      </dgm:t>
    </dgm:pt>
    <dgm:pt modelId="{67F20380-93D7-4C83-B539-C955F07CEF2B}" type="parTrans" cxnId="{14A9B6DA-7A2E-4C17-8B71-6C3918AD6B9F}">
      <dgm:prSet/>
      <dgm:spPr/>
      <dgm:t>
        <a:bodyPr/>
        <a:lstStyle/>
        <a:p>
          <a:endParaRPr lang="en-US"/>
        </a:p>
      </dgm:t>
    </dgm:pt>
    <dgm:pt modelId="{F82E26CB-EBEB-4247-A173-57D7770BBEE4}" type="sibTrans" cxnId="{14A9B6DA-7A2E-4C17-8B71-6C3918AD6B9F}">
      <dgm:prSet/>
      <dgm:spPr/>
      <dgm:t>
        <a:bodyPr/>
        <a:lstStyle/>
        <a:p>
          <a:endParaRPr lang="en-US"/>
        </a:p>
      </dgm:t>
    </dgm:pt>
    <dgm:pt modelId="{B94B5837-478F-4730-B1C6-B347B740C6A9}" type="asst">
      <dgm:prSet phldrT="[Text]"/>
      <dgm:spPr/>
      <dgm:t>
        <a:bodyPr/>
        <a:lstStyle/>
        <a:p>
          <a:r>
            <a:rPr lang="en-US" dirty="0">
              <a:solidFill>
                <a:srgbClr val="002060"/>
              </a:solidFill>
              <a:latin typeface="Franklin Gothic Demi" panose="020B0703020102020204" pitchFamily="34" charset="0"/>
            </a:rPr>
            <a:t>Price Per Participant: $3,516</a:t>
          </a:r>
        </a:p>
      </dgm:t>
    </dgm:pt>
    <dgm:pt modelId="{0A78661E-94E7-4264-8812-D1AC6D3B263E}" type="parTrans" cxnId="{82BBB5B6-6BB8-442B-BA07-79BAFC9FEC2D}">
      <dgm:prSet/>
      <dgm:spPr/>
      <dgm:t>
        <a:bodyPr/>
        <a:lstStyle/>
        <a:p>
          <a:endParaRPr lang="en-US"/>
        </a:p>
      </dgm:t>
    </dgm:pt>
    <dgm:pt modelId="{8D387BDC-2AF3-4FF4-93FE-474F02600086}" type="sibTrans" cxnId="{82BBB5B6-6BB8-442B-BA07-79BAFC9FEC2D}">
      <dgm:prSet/>
      <dgm:spPr/>
      <dgm:t>
        <a:bodyPr/>
        <a:lstStyle/>
        <a:p>
          <a:endParaRPr lang="en-US"/>
        </a:p>
      </dgm:t>
    </dgm:pt>
    <dgm:pt modelId="{266F2A9D-6DEC-47A2-9799-A4AE66939118}" type="pres">
      <dgm:prSet presAssocID="{BDD80981-B598-44E3-ADE7-3EEAEFFEC729}" presName="Name0" presStyleCnt="0">
        <dgm:presLayoutVars>
          <dgm:chPref val="1"/>
          <dgm:dir/>
          <dgm:animOne val="branch"/>
          <dgm:animLvl val="lvl"/>
          <dgm:resizeHandles/>
        </dgm:presLayoutVars>
      </dgm:prSet>
      <dgm:spPr/>
      <dgm:t>
        <a:bodyPr/>
        <a:lstStyle/>
        <a:p>
          <a:endParaRPr lang="en-US"/>
        </a:p>
      </dgm:t>
    </dgm:pt>
    <dgm:pt modelId="{4687FBC4-4B36-470F-B363-EE01A8BD4AD6}" type="pres">
      <dgm:prSet presAssocID="{2C67102A-F632-4FEC-BE10-655AB2B8FA78}" presName="vertOne" presStyleCnt="0"/>
      <dgm:spPr/>
    </dgm:pt>
    <dgm:pt modelId="{15093E8A-C31D-4F2D-B588-3B90B5B08DCF}" type="pres">
      <dgm:prSet presAssocID="{2C67102A-F632-4FEC-BE10-655AB2B8FA78}" presName="txOne" presStyleLbl="node0" presStyleIdx="0" presStyleCnt="1" custLinFactNeighborX="-37" custLinFactNeighborY="-16808">
        <dgm:presLayoutVars>
          <dgm:chPref val="3"/>
        </dgm:presLayoutVars>
      </dgm:prSet>
      <dgm:spPr/>
      <dgm:t>
        <a:bodyPr/>
        <a:lstStyle/>
        <a:p>
          <a:endParaRPr lang="en-US"/>
        </a:p>
      </dgm:t>
    </dgm:pt>
    <dgm:pt modelId="{72DE1DA6-C62C-479A-AD90-80D94CC6A00E}" type="pres">
      <dgm:prSet presAssocID="{2C67102A-F632-4FEC-BE10-655AB2B8FA78}" presName="parTransOne" presStyleCnt="0"/>
      <dgm:spPr/>
    </dgm:pt>
    <dgm:pt modelId="{99A12926-0753-4BB0-A517-49A2C86B32FC}" type="pres">
      <dgm:prSet presAssocID="{2C67102A-F632-4FEC-BE10-655AB2B8FA78}" presName="horzOne" presStyleCnt="0"/>
      <dgm:spPr/>
    </dgm:pt>
    <dgm:pt modelId="{E7D7E72E-C10F-4CAE-B054-857C84C4C7C9}" type="pres">
      <dgm:prSet presAssocID="{335E6D75-14FC-4962-9D91-29AE7A7B2FC8}" presName="vertTwo" presStyleCnt="0"/>
      <dgm:spPr/>
    </dgm:pt>
    <dgm:pt modelId="{A940934C-1DC8-4C7D-87ED-E680C1260DAE}" type="pres">
      <dgm:prSet presAssocID="{335E6D75-14FC-4962-9D91-29AE7A7B2FC8}" presName="txTwo" presStyleLbl="asst1" presStyleIdx="0" presStyleCnt="2">
        <dgm:presLayoutVars>
          <dgm:chPref val="3"/>
        </dgm:presLayoutVars>
      </dgm:prSet>
      <dgm:spPr/>
      <dgm:t>
        <a:bodyPr/>
        <a:lstStyle/>
        <a:p>
          <a:endParaRPr lang="en-US"/>
        </a:p>
      </dgm:t>
    </dgm:pt>
    <dgm:pt modelId="{44CC7B7E-6BB3-475A-866E-BFD73541D476}" type="pres">
      <dgm:prSet presAssocID="{335E6D75-14FC-4962-9D91-29AE7A7B2FC8}" presName="horzTwo" presStyleCnt="0"/>
      <dgm:spPr/>
    </dgm:pt>
    <dgm:pt modelId="{E7E204C0-40E6-4360-BED5-32293690EAE2}" type="pres">
      <dgm:prSet presAssocID="{F82E26CB-EBEB-4247-A173-57D7770BBEE4}" presName="sibSpaceTwo" presStyleCnt="0"/>
      <dgm:spPr/>
    </dgm:pt>
    <dgm:pt modelId="{DB86922B-30EA-48D9-9369-13C6B8ED9BE3}" type="pres">
      <dgm:prSet presAssocID="{B94B5837-478F-4730-B1C6-B347B740C6A9}" presName="vertTwo" presStyleCnt="0"/>
      <dgm:spPr/>
    </dgm:pt>
    <dgm:pt modelId="{FFB9E563-F030-42E3-A35A-17F69C131288}" type="pres">
      <dgm:prSet presAssocID="{B94B5837-478F-4730-B1C6-B347B740C6A9}" presName="txTwo" presStyleLbl="asst1" presStyleIdx="1" presStyleCnt="2">
        <dgm:presLayoutVars>
          <dgm:chPref val="3"/>
        </dgm:presLayoutVars>
      </dgm:prSet>
      <dgm:spPr/>
      <dgm:t>
        <a:bodyPr/>
        <a:lstStyle/>
        <a:p>
          <a:endParaRPr lang="en-US"/>
        </a:p>
      </dgm:t>
    </dgm:pt>
    <dgm:pt modelId="{87EDE99F-7D1C-4A26-A7E2-4B42CED847C9}" type="pres">
      <dgm:prSet presAssocID="{B94B5837-478F-4730-B1C6-B347B740C6A9}" presName="horzTwo" presStyleCnt="0"/>
      <dgm:spPr/>
    </dgm:pt>
  </dgm:ptLst>
  <dgm:cxnLst>
    <dgm:cxn modelId="{091705CB-406C-4F84-962D-33652B14AB5B}" srcId="{BDD80981-B598-44E3-ADE7-3EEAEFFEC729}" destId="{2C67102A-F632-4FEC-BE10-655AB2B8FA78}" srcOrd="0" destOrd="0" parTransId="{2B227158-9FD9-41DB-B16E-1DAF3A9390CD}" sibTransId="{6FF7248C-AC7D-4F3D-AF84-709E044CC197}"/>
    <dgm:cxn modelId="{5F5C6FBF-DD97-42D7-AFD6-8CDC5E981D87}" type="presOf" srcId="{B94B5837-478F-4730-B1C6-B347B740C6A9}" destId="{FFB9E563-F030-42E3-A35A-17F69C131288}" srcOrd="0" destOrd="0" presId="urn:microsoft.com/office/officeart/2005/8/layout/hierarchy4"/>
    <dgm:cxn modelId="{749685AF-28F2-4D58-BB99-482F57A56FCF}" type="presOf" srcId="{335E6D75-14FC-4962-9D91-29AE7A7B2FC8}" destId="{A940934C-1DC8-4C7D-87ED-E680C1260DAE}" srcOrd="0" destOrd="0" presId="urn:microsoft.com/office/officeart/2005/8/layout/hierarchy4"/>
    <dgm:cxn modelId="{1CB61CCD-EC38-4610-BD8F-CBC0066875FD}" type="presOf" srcId="{2C67102A-F632-4FEC-BE10-655AB2B8FA78}" destId="{15093E8A-C31D-4F2D-B588-3B90B5B08DCF}" srcOrd="0" destOrd="0" presId="urn:microsoft.com/office/officeart/2005/8/layout/hierarchy4"/>
    <dgm:cxn modelId="{14A9B6DA-7A2E-4C17-8B71-6C3918AD6B9F}" srcId="{2C67102A-F632-4FEC-BE10-655AB2B8FA78}" destId="{335E6D75-14FC-4962-9D91-29AE7A7B2FC8}" srcOrd="0" destOrd="0" parTransId="{67F20380-93D7-4C83-B539-C955F07CEF2B}" sibTransId="{F82E26CB-EBEB-4247-A173-57D7770BBEE4}"/>
    <dgm:cxn modelId="{CE658135-BB19-4894-BDF9-76946F9B2AA4}" type="presOf" srcId="{BDD80981-B598-44E3-ADE7-3EEAEFFEC729}" destId="{266F2A9D-6DEC-47A2-9799-A4AE66939118}" srcOrd="0" destOrd="0" presId="urn:microsoft.com/office/officeart/2005/8/layout/hierarchy4"/>
    <dgm:cxn modelId="{82BBB5B6-6BB8-442B-BA07-79BAFC9FEC2D}" srcId="{2C67102A-F632-4FEC-BE10-655AB2B8FA78}" destId="{B94B5837-478F-4730-B1C6-B347B740C6A9}" srcOrd="1" destOrd="0" parTransId="{0A78661E-94E7-4264-8812-D1AC6D3B263E}" sibTransId="{8D387BDC-2AF3-4FF4-93FE-474F02600086}"/>
    <dgm:cxn modelId="{3CF766F1-F1E0-4970-9311-BC683C505D37}" type="presParOf" srcId="{266F2A9D-6DEC-47A2-9799-A4AE66939118}" destId="{4687FBC4-4B36-470F-B363-EE01A8BD4AD6}" srcOrd="0" destOrd="0" presId="urn:microsoft.com/office/officeart/2005/8/layout/hierarchy4"/>
    <dgm:cxn modelId="{BFE9EA6E-0207-474E-B83F-DD5CD1424DF7}" type="presParOf" srcId="{4687FBC4-4B36-470F-B363-EE01A8BD4AD6}" destId="{15093E8A-C31D-4F2D-B588-3B90B5B08DCF}" srcOrd="0" destOrd="0" presId="urn:microsoft.com/office/officeart/2005/8/layout/hierarchy4"/>
    <dgm:cxn modelId="{D168EB79-DC08-4FF2-81E5-AC094D707B68}" type="presParOf" srcId="{4687FBC4-4B36-470F-B363-EE01A8BD4AD6}" destId="{72DE1DA6-C62C-479A-AD90-80D94CC6A00E}" srcOrd="1" destOrd="0" presId="urn:microsoft.com/office/officeart/2005/8/layout/hierarchy4"/>
    <dgm:cxn modelId="{3D66DB47-24D7-4F1A-B6D6-922FE8B2212B}" type="presParOf" srcId="{4687FBC4-4B36-470F-B363-EE01A8BD4AD6}" destId="{99A12926-0753-4BB0-A517-49A2C86B32FC}" srcOrd="2" destOrd="0" presId="urn:microsoft.com/office/officeart/2005/8/layout/hierarchy4"/>
    <dgm:cxn modelId="{9DE133E1-4913-4344-8353-7205A5F4212D}" type="presParOf" srcId="{99A12926-0753-4BB0-A517-49A2C86B32FC}" destId="{E7D7E72E-C10F-4CAE-B054-857C84C4C7C9}" srcOrd="0" destOrd="0" presId="urn:microsoft.com/office/officeart/2005/8/layout/hierarchy4"/>
    <dgm:cxn modelId="{4D1C06A7-2593-46ED-BCBD-F60E41D23C48}" type="presParOf" srcId="{E7D7E72E-C10F-4CAE-B054-857C84C4C7C9}" destId="{A940934C-1DC8-4C7D-87ED-E680C1260DAE}" srcOrd="0" destOrd="0" presId="urn:microsoft.com/office/officeart/2005/8/layout/hierarchy4"/>
    <dgm:cxn modelId="{1419B8AF-B135-46D5-BEDF-644ADB9F7CC3}" type="presParOf" srcId="{E7D7E72E-C10F-4CAE-B054-857C84C4C7C9}" destId="{44CC7B7E-6BB3-475A-866E-BFD73541D476}" srcOrd="1" destOrd="0" presId="urn:microsoft.com/office/officeart/2005/8/layout/hierarchy4"/>
    <dgm:cxn modelId="{8BD5D149-4605-410F-B221-ECBB2AFB84EE}" type="presParOf" srcId="{99A12926-0753-4BB0-A517-49A2C86B32FC}" destId="{E7E204C0-40E6-4360-BED5-32293690EAE2}" srcOrd="1" destOrd="0" presId="urn:microsoft.com/office/officeart/2005/8/layout/hierarchy4"/>
    <dgm:cxn modelId="{75D656E9-6A2B-423E-966F-CB09C1876DAE}" type="presParOf" srcId="{99A12926-0753-4BB0-A517-49A2C86B32FC}" destId="{DB86922B-30EA-48D9-9369-13C6B8ED9BE3}" srcOrd="2" destOrd="0" presId="urn:microsoft.com/office/officeart/2005/8/layout/hierarchy4"/>
    <dgm:cxn modelId="{21C2CF68-9570-47D0-8399-C81CD91192FE}" type="presParOf" srcId="{DB86922B-30EA-48D9-9369-13C6B8ED9BE3}" destId="{FFB9E563-F030-42E3-A35A-17F69C131288}" srcOrd="0" destOrd="0" presId="urn:microsoft.com/office/officeart/2005/8/layout/hierarchy4"/>
    <dgm:cxn modelId="{11B1B6A2-C439-4FC3-8F0C-18D1B4D04724}" type="presParOf" srcId="{DB86922B-30EA-48D9-9369-13C6B8ED9BE3}" destId="{87EDE99F-7D1C-4A26-A7E2-4B42CED847C9}"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DD80981-B598-44E3-ADE7-3EEAEFFEC729}"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2C67102A-F632-4FEC-BE10-655AB2B8FA78}">
      <dgm:prSet phldrT="[Text]"/>
      <dgm:spPr>
        <a:solidFill>
          <a:srgbClr val="002060"/>
        </a:solidFill>
      </dgm:spPr>
      <dgm:t>
        <a:bodyPr/>
        <a:lstStyle/>
        <a:p>
          <a:r>
            <a:rPr lang="en-US" dirty="0">
              <a:latin typeface="Franklin Gothic Demi" panose="020B0703020102020204" pitchFamily="34" charset="0"/>
            </a:rPr>
            <a:t>COMPASS Middle School</a:t>
          </a:r>
        </a:p>
      </dgm:t>
    </dgm:pt>
    <dgm:pt modelId="{2B227158-9FD9-41DB-B16E-1DAF3A9390CD}" type="parTrans" cxnId="{091705CB-406C-4F84-962D-33652B14AB5B}">
      <dgm:prSet/>
      <dgm:spPr/>
      <dgm:t>
        <a:bodyPr/>
        <a:lstStyle/>
        <a:p>
          <a:endParaRPr lang="en-US"/>
        </a:p>
      </dgm:t>
    </dgm:pt>
    <dgm:pt modelId="{6FF7248C-AC7D-4F3D-AF84-709E044CC197}" type="sibTrans" cxnId="{091705CB-406C-4F84-962D-33652B14AB5B}">
      <dgm:prSet/>
      <dgm:spPr/>
      <dgm:t>
        <a:bodyPr/>
        <a:lstStyle/>
        <a:p>
          <a:endParaRPr lang="en-US"/>
        </a:p>
      </dgm:t>
    </dgm:pt>
    <dgm:pt modelId="{335E6D75-14FC-4962-9D91-29AE7A7B2FC8}" type="asst">
      <dgm:prSet phldrT="[Text]"/>
      <dgm:spPr>
        <a:solidFill>
          <a:srgbClr val="002060"/>
        </a:solidFill>
      </dgm:spPr>
      <dgm:t>
        <a:bodyPr/>
        <a:lstStyle/>
        <a:p>
          <a:r>
            <a:rPr lang="en-US" dirty="0">
              <a:latin typeface="Franklin Gothic Demi" panose="020B0703020102020204" pitchFamily="34" charset="0"/>
            </a:rPr>
            <a:t>Full Contract Term Total Funding: $</a:t>
          </a:r>
          <a:r>
            <a:rPr lang="en-US" b="1" dirty="0">
              <a:latin typeface="Franklin Gothic Demi" panose="020B0703020102020204" pitchFamily="34" charset="0"/>
            </a:rPr>
            <a:t>130,730,936</a:t>
          </a:r>
          <a:endParaRPr lang="en-US" dirty="0">
            <a:latin typeface="Franklin Gothic Demi" panose="020B0703020102020204" pitchFamily="34" charset="0"/>
          </a:endParaRPr>
        </a:p>
      </dgm:t>
    </dgm:pt>
    <dgm:pt modelId="{67F20380-93D7-4C83-B539-C955F07CEF2B}" type="parTrans" cxnId="{14A9B6DA-7A2E-4C17-8B71-6C3918AD6B9F}">
      <dgm:prSet/>
      <dgm:spPr/>
      <dgm:t>
        <a:bodyPr/>
        <a:lstStyle/>
        <a:p>
          <a:endParaRPr lang="en-US"/>
        </a:p>
      </dgm:t>
    </dgm:pt>
    <dgm:pt modelId="{F82E26CB-EBEB-4247-A173-57D7770BBEE4}" type="sibTrans" cxnId="{14A9B6DA-7A2E-4C17-8B71-6C3918AD6B9F}">
      <dgm:prSet/>
      <dgm:spPr/>
      <dgm:t>
        <a:bodyPr/>
        <a:lstStyle/>
        <a:p>
          <a:endParaRPr lang="en-US"/>
        </a:p>
      </dgm:t>
    </dgm:pt>
    <dgm:pt modelId="{B94B5837-478F-4730-B1C6-B347B740C6A9}" type="asst">
      <dgm:prSet phldrT="[Text]"/>
      <dgm:spPr>
        <a:solidFill>
          <a:srgbClr val="002060"/>
        </a:solidFill>
      </dgm:spPr>
      <dgm:t>
        <a:bodyPr/>
        <a:lstStyle/>
        <a:p>
          <a:r>
            <a:rPr lang="en-US" dirty="0">
              <a:latin typeface="Franklin Gothic Demi" panose="020B0703020102020204" pitchFamily="34" charset="0"/>
            </a:rPr>
            <a:t>Price Per Participant: $</a:t>
          </a:r>
          <a:r>
            <a:rPr lang="en-US" b="1" dirty="0">
              <a:latin typeface="Franklin Gothic Demi" panose="020B0703020102020204" pitchFamily="34" charset="0"/>
            </a:rPr>
            <a:t>3,792 </a:t>
          </a:r>
          <a:endParaRPr lang="en-US" dirty="0">
            <a:latin typeface="Franklin Gothic Demi" panose="020B0703020102020204" pitchFamily="34" charset="0"/>
          </a:endParaRPr>
        </a:p>
      </dgm:t>
    </dgm:pt>
    <dgm:pt modelId="{0A78661E-94E7-4264-8812-D1AC6D3B263E}" type="parTrans" cxnId="{82BBB5B6-6BB8-442B-BA07-79BAFC9FEC2D}">
      <dgm:prSet/>
      <dgm:spPr/>
      <dgm:t>
        <a:bodyPr/>
        <a:lstStyle/>
        <a:p>
          <a:endParaRPr lang="en-US"/>
        </a:p>
      </dgm:t>
    </dgm:pt>
    <dgm:pt modelId="{8D387BDC-2AF3-4FF4-93FE-474F02600086}" type="sibTrans" cxnId="{82BBB5B6-6BB8-442B-BA07-79BAFC9FEC2D}">
      <dgm:prSet/>
      <dgm:spPr/>
      <dgm:t>
        <a:bodyPr/>
        <a:lstStyle/>
        <a:p>
          <a:endParaRPr lang="en-US"/>
        </a:p>
      </dgm:t>
    </dgm:pt>
    <dgm:pt modelId="{266F2A9D-6DEC-47A2-9799-A4AE66939118}" type="pres">
      <dgm:prSet presAssocID="{BDD80981-B598-44E3-ADE7-3EEAEFFEC729}" presName="Name0" presStyleCnt="0">
        <dgm:presLayoutVars>
          <dgm:chPref val="1"/>
          <dgm:dir/>
          <dgm:animOne val="branch"/>
          <dgm:animLvl val="lvl"/>
          <dgm:resizeHandles/>
        </dgm:presLayoutVars>
      </dgm:prSet>
      <dgm:spPr/>
      <dgm:t>
        <a:bodyPr/>
        <a:lstStyle/>
        <a:p>
          <a:endParaRPr lang="en-US"/>
        </a:p>
      </dgm:t>
    </dgm:pt>
    <dgm:pt modelId="{4687FBC4-4B36-470F-B363-EE01A8BD4AD6}" type="pres">
      <dgm:prSet presAssocID="{2C67102A-F632-4FEC-BE10-655AB2B8FA78}" presName="vertOne" presStyleCnt="0"/>
      <dgm:spPr/>
    </dgm:pt>
    <dgm:pt modelId="{15093E8A-C31D-4F2D-B588-3B90B5B08DCF}" type="pres">
      <dgm:prSet presAssocID="{2C67102A-F632-4FEC-BE10-655AB2B8FA78}" presName="txOne" presStyleLbl="node0" presStyleIdx="0" presStyleCnt="1" custLinFactNeighborX="352" custLinFactNeighborY="-3487">
        <dgm:presLayoutVars>
          <dgm:chPref val="3"/>
        </dgm:presLayoutVars>
      </dgm:prSet>
      <dgm:spPr/>
      <dgm:t>
        <a:bodyPr/>
        <a:lstStyle/>
        <a:p>
          <a:endParaRPr lang="en-US"/>
        </a:p>
      </dgm:t>
    </dgm:pt>
    <dgm:pt modelId="{72DE1DA6-C62C-479A-AD90-80D94CC6A00E}" type="pres">
      <dgm:prSet presAssocID="{2C67102A-F632-4FEC-BE10-655AB2B8FA78}" presName="parTransOne" presStyleCnt="0"/>
      <dgm:spPr/>
    </dgm:pt>
    <dgm:pt modelId="{99A12926-0753-4BB0-A517-49A2C86B32FC}" type="pres">
      <dgm:prSet presAssocID="{2C67102A-F632-4FEC-BE10-655AB2B8FA78}" presName="horzOne" presStyleCnt="0"/>
      <dgm:spPr/>
    </dgm:pt>
    <dgm:pt modelId="{E7D7E72E-C10F-4CAE-B054-857C84C4C7C9}" type="pres">
      <dgm:prSet presAssocID="{335E6D75-14FC-4962-9D91-29AE7A7B2FC8}" presName="vertTwo" presStyleCnt="0"/>
      <dgm:spPr/>
    </dgm:pt>
    <dgm:pt modelId="{A940934C-1DC8-4C7D-87ED-E680C1260DAE}" type="pres">
      <dgm:prSet presAssocID="{335E6D75-14FC-4962-9D91-29AE7A7B2FC8}" presName="txTwo" presStyleLbl="asst1" presStyleIdx="0" presStyleCnt="2">
        <dgm:presLayoutVars>
          <dgm:chPref val="3"/>
        </dgm:presLayoutVars>
      </dgm:prSet>
      <dgm:spPr/>
      <dgm:t>
        <a:bodyPr/>
        <a:lstStyle/>
        <a:p>
          <a:endParaRPr lang="en-US"/>
        </a:p>
      </dgm:t>
    </dgm:pt>
    <dgm:pt modelId="{44CC7B7E-6BB3-475A-866E-BFD73541D476}" type="pres">
      <dgm:prSet presAssocID="{335E6D75-14FC-4962-9D91-29AE7A7B2FC8}" presName="horzTwo" presStyleCnt="0"/>
      <dgm:spPr/>
    </dgm:pt>
    <dgm:pt modelId="{E7E204C0-40E6-4360-BED5-32293690EAE2}" type="pres">
      <dgm:prSet presAssocID="{F82E26CB-EBEB-4247-A173-57D7770BBEE4}" presName="sibSpaceTwo" presStyleCnt="0"/>
      <dgm:spPr/>
    </dgm:pt>
    <dgm:pt modelId="{DB86922B-30EA-48D9-9369-13C6B8ED9BE3}" type="pres">
      <dgm:prSet presAssocID="{B94B5837-478F-4730-B1C6-B347B740C6A9}" presName="vertTwo" presStyleCnt="0"/>
      <dgm:spPr/>
    </dgm:pt>
    <dgm:pt modelId="{FFB9E563-F030-42E3-A35A-17F69C131288}" type="pres">
      <dgm:prSet presAssocID="{B94B5837-478F-4730-B1C6-B347B740C6A9}" presName="txTwo" presStyleLbl="asst1" presStyleIdx="1" presStyleCnt="2">
        <dgm:presLayoutVars>
          <dgm:chPref val="3"/>
        </dgm:presLayoutVars>
      </dgm:prSet>
      <dgm:spPr/>
      <dgm:t>
        <a:bodyPr/>
        <a:lstStyle/>
        <a:p>
          <a:endParaRPr lang="en-US"/>
        </a:p>
      </dgm:t>
    </dgm:pt>
    <dgm:pt modelId="{87EDE99F-7D1C-4A26-A7E2-4B42CED847C9}" type="pres">
      <dgm:prSet presAssocID="{B94B5837-478F-4730-B1C6-B347B740C6A9}" presName="horzTwo" presStyleCnt="0"/>
      <dgm:spPr/>
    </dgm:pt>
  </dgm:ptLst>
  <dgm:cxnLst>
    <dgm:cxn modelId="{091705CB-406C-4F84-962D-33652B14AB5B}" srcId="{BDD80981-B598-44E3-ADE7-3EEAEFFEC729}" destId="{2C67102A-F632-4FEC-BE10-655AB2B8FA78}" srcOrd="0" destOrd="0" parTransId="{2B227158-9FD9-41DB-B16E-1DAF3A9390CD}" sibTransId="{6FF7248C-AC7D-4F3D-AF84-709E044CC197}"/>
    <dgm:cxn modelId="{5F5C6FBF-DD97-42D7-AFD6-8CDC5E981D87}" type="presOf" srcId="{B94B5837-478F-4730-B1C6-B347B740C6A9}" destId="{FFB9E563-F030-42E3-A35A-17F69C131288}" srcOrd="0" destOrd="0" presId="urn:microsoft.com/office/officeart/2005/8/layout/hierarchy4"/>
    <dgm:cxn modelId="{749685AF-28F2-4D58-BB99-482F57A56FCF}" type="presOf" srcId="{335E6D75-14FC-4962-9D91-29AE7A7B2FC8}" destId="{A940934C-1DC8-4C7D-87ED-E680C1260DAE}" srcOrd="0" destOrd="0" presId="urn:microsoft.com/office/officeart/2005/8/layout/hierarchy4"/>
    <dgm:cxn modelId="{1CB61CCD-EC38-4610-BD8F-CBC0066875FD}" type="presOf" srcId="{2C67102A-F632-4FEC-BE10-655AB2B8FA78}" destId="{15093E8A-C31D-4F2D-B588-3B90B5B08DCF}" srcOrd="0" destOrd="0" presId="urn:microsoft.com/office/officeart/2005/8/layout/hierarchy4"/>
    <dgm:cxn modelId="{14A9B6DA-7A2E-4C17-8B71-6C3918AD6B9F}" srcId="{2C67102A-F632-4FEC-BE10-655AB2B8FA78}" destId="{335E6D75-14FC-4962-9D91-29AE7A7B2FC8}" srcOrd="0" destOrd="0" parTransId="{67F20380-93D7-4C83-B539-C955F07CEF2B}" sibTransId="{F82E26CB-EBEB-4247-A173-57D7770BBEE4}"/>
    <dgm:cxn modelId="{CE658135-BB19-4894-BDF9-76946F9B2AA4}" type="presOf" srcId="{BDD80981-B598-44E3-ADE7-3EEAEFFEC729}" destId="{266F2A9D-6DEC-47A2-9799-A4AE66939118}" srcOrd="0" destOrd="0" presId="urn:microsoft.com/office/officeart/2005/8/layout/hierarchy4"/>
    <dgm:cxn modelId="{82BBB5B6-6BB8-442B-BA07-79BAFC9FEC2D}" srcId="{2C67102A-F632-4FEC-BE10-655AB2B8FA78}" destId="{B94B5837-478F-4730-B1C6-B347B740C6A9}" srcOrd="1" destOrd="0" parTransId="{0A78661E-94E7-4264-8812-D1AC6D3B263E}" sibTransId="{8D387BDC-2AF3-4FF4-93FE-474F02600086}"/>
    <dgm:cxn modelId="{3CF766F1-F1E0-4970-9311-BC683C505D37}" type="presParOf" srcId="{266F2A9D-6DEC-47A2-9799-A4AE66939118}" destId="{4687FBC4-4B36-470F-B363-EE01A8BD4AD6}" srcOrd="0" destOrd="0" presId="urn:microsoft.com/office/officeart/2005/8/layout/hierarchy4"/>
    <dgm:cxn modelId="{BFE9EA6E-0207-474E-B83F-DD5CD1424DF7}" type="presParOf" srcId="{4687FBC4-4B36-470F-B363-EE01A8BD4AD6}" destId="{15093E8A-C31D-4F2D-B588-3B90B5B08DCF}" srcOrd="0" destOrd="0" presId="urn:microsoft.com/office/officeart/2005/8/layout/hierarchy4"/>
    <dgm:cxn modelId="{D168EB79-DC08-4FF2-81E5-AC094D707B68}" type="presParOf" srcId="{4687FBC4-4B36-470F-B363-EE01A8BD4AD6}" destId="{72DE1DA6-C62C-479A-AD90-80D94CC6A00E}" srcOrd="1" destOrd="0" presId="urn:microsoft.com/office/officeart/2005/8/layout/hierarchy4"/>
    <dgm:cxn modelId="{3D66DB47-24D7-4F1A-B6D6-922FE8B2212B}" type="presParOf" srcId="{4687FBC4-4B36-470F-B363-EE01A8BD4AD6}" destId="{99A12926-0753-4BB0-A517-49A2C86B32FC}" srcOrd="2" destOrd="0" presId="urn:microsoft.com/office/officeart/2005/8/layout/hierarchy4"/>
    <dgm:cxn modelId="{9DE133E1-4913-4344-8353-7205A5F4212D}" type="presParOf" srcId="{99A12926-0753-4BB0-A517-49A2C86B32FC}" destId="{E7D7E72E-C10F-4CAE-B054-857C84C4C7C9}" srcOrd="0" destOrd="0" presId="urn:microsoft.com/office/officeart/2005/8/layout/hierarchy4"/>
    <dgm:cxn modelId="{4D1C06A7-2593-46ED-BCBD-F60E41D23C48}" type="presParOf" srcId="{E7D7E72E-C10F-4CAE-B054-857C84C4C7C9}" destId="{A940934C-1DC8-4C7D-87ED-E680C1260DAE}" srcOrd="0" destOrd="0" presId="urn:microsoft.com/office/officeart/2005/8/layout/hierarchy4"/>
    <dgm:cxn modelId="{1419B8AF-B135-46D5-BEDF-644ADB9F7CC3}" type="presParOf" srcId="{E7D7E72E-C10F-4CAE-B054-857C84C4C7C9}" destId="{44CC7B7E-6BB3-475A-866E-BFD73541D476}" srcOrd="1" destOrd="0" presId="urn:microsoft.com/office/officeart/2005/8/layout/hierarchy4"/>
    <dgm:cxn modelId="{8BD5D149-4605-410F-B221-ECBB2AFB84EE}" type="presParOf" srcId="{99A12926-0753-4BB0-A517-49A2C86B32FC}" destId="{E7E204C0-40E6-4360-BED5-32293690EAE2}" srcOrd="1" destOrd="0" presId="urn:microsoft.com/office/officeart/2005/8/layout/hierarchy4"/>
    <dgm:cxn modelId="{75D656E9-6A2B-423E-966F-CB09C1876DAE}" type="presParOf" srcId="{99A12926-0753-4BB0-A517-49A2C86B32FC}" destId="{DB86922B-30EA-48D9-9369-13C6B8ED9BE3}" srcOrd="2" destOrd="0" presId="urn:microsoft.com/office/officeart/2005/8/layout/hierarchy4"/>
    <dgm:cxn modelId="{21C2CF68-9570-47D0-8399-C81CD91192FE}" type="presParOf" srcId="{DB86922B-30EA-48D9-9369-13C6B8ED9BE3}" destId="{FFB9E563-F030-42E3-A35A-17F69C131288}" srcOrd="0" destOrd="0" presId="urn:microsoft.com/office/officeart/2005/8/layout/hierarchy4"/>
    <dgm:cxn modelId="{11B1B6A2-C439-4FC3-8F0C-18D1B4D04724}" type="presParOf" srcId="{DB86922B-30EA-48D9-9369-13C6B8ED9BE3}" destId="{87EDE99F-7D1C-4A26-A7E2-4B42CED847C9}" srcOrd="1" destOrd="0" presId="urn:microsoft.com/office/officeart/2005/8/layout/hierarchy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D5AE4-5706-4922-BE0C-3F571E84524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DE34FE94-F442-477E-9BCA-D5CCCEA0BE38}">
      <dgm:prSet phldrT="[Text]" custT="1"/>
      <dgm:spPr>
        <a:gradFill rotWithShape="0">
          <a:gsLst>
            <a:gs pos="10000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dgm:spPr>
      <dgm:t>
        <a:bodyPr/>
        <a:lstStyle/>
        <a:p>
          <a:pPr algn="l"/>
          <a:r>
            <a:rPr lang="en-US" sz="1600" dirty="0">
              <a:solidFill>
                <a:srgbClr val="002060"/>
              </a:solidFill>
              <a:latin typeface="Franklin Gothic Demi" panose="020B0703020102020204" pitchFamily="34" charset="0"/>
            </a:rPr>
            <a:t>Program Approach (Program Philosophy)</a:t>
          </a:r>
        </a:p>
      </dgm:t>
    </dgm:pt>
    <dgm:pt modelId="{97BCB94A-1A65-4EBF-B0AD-55A2F6518113}" type="parTrans" cxnId="{DB0E088B-3F48-49B5-9E0C-E042B36DADBD}">
      <dgm:prSet/>
      <dgm:spPr/>
      <dgm:t>
        <a:bodyPr/>
        <a:lstStyle/>
        <a:p>
          <a:endParaRPr lang="en-US"/>
        </a:p>
      </dgm:t>
    </dgm:pt>
    <dgm:pt modelId="{8F948CA8-4D81-4DE7-A455-69C087D3CA4A}" type="sibTrans" cxnId="{DB0E088B-3F48-49B5-9E0C-E042B36DADBD}">
      <dgm:prSet/>
      <dgm:spPr/>
      <dgm:t>
        <a:bodyPr/>
        <a:lstStyle/>
        <a:p>
          <a:endParaRPr lang="en-US"/>
        </a:p>
      </dgm:t>
    </dgm:pt>
    <dgm:pt modelId="{48785698-ED83-409D-9C45-C4C916E85A31}">
      <dgm:prSet phldrT="[Text]" custT="1"/>
      <dgm:spPr/>
      <dgm:t>
        <a:bodyPr/>
        <a:lstStyle/>
        <a:p>
          <a:pPr>
            <a:buClr>
              <a:srgbClr val="FFBC3E"/>
            </a:buClr>
            <a:buFont typeface="Courier New" panose="02070309020205020404" pitchFamily="49" charset="0"/>
            <a:buChar char="o"/>
          </a:pPr>
          <a:r>
            <a:rPr lang="en-US" sz="1600" dirty="0">
              <a:solidFill>
                <a:srgbClr val="002060"/>
              </a:solidFill>
              <a:latin typeface="Franklin Gothic Book" panose="020B0503020102020204" pitchFamily="34" charset="0"/>
            </a:rPr>
            <a:t>Assets-based approach </a:t>
          </a:r>
        </a:p>
      </dgm:t>
    </dgm:pt>
    <dgm:pt modelId="{07F14733-736B-4B32-84BA-D0A6D8DC623D}" type="parTrans" cxnId="{8CF1A5CD-22D6-4FC2-B2F9-F94C713A357F}">
      <dgm:prSet/>
      <dgm:spPr/>
      <dgm:t>
        <a:bodyPr/>
        <a:lstStyle/>
        <a:p>
          <a:endParaRPr lang="en-US"/>
        </a:p>
      </dgm:t>
    </dgm:pt>
    <dgm:pt modelId="{C4C83184-0B41-4CD2-A2E3-8F094A257BEB}" type="sibTrans" cxnId="{8CF1A5CD-22D6-4FC2-B2F9-F94C713A357F}">
      <dgm:prSet/>
      <dgm:spPr/>
      <dgm:t>
        <a:bodyPr/>
        <a:lstStyle/>
        <a:p>
          <a:endParaRPr lang="en-US"/>
        </a:p>
      </dgm:t>
    </dgm:pt>
    <dgm:pt modelId="{63655334-1FDF-4E76-8265-D8415BE90987}">
      <dgm:prSet phldrT="[Text]" custT="1"/>
      <dgm:spPr/>
      <dgm:t>
        <a:bodyPr/>
        <a:lstStyle/>
        <a:p>
          <a:pPr>
            <a:buClr>
              <a:srgbClr val="FFBC3E"/>
            </a:buClr>
            <a:buFont typeface="Courier New" panose="02070309020205020404" pitchFamily="49" charset="0"/>
            <a:buChar char="o"/>
          </a:pPr>
          <a:r>
            <a:rPr lang="en-US" sz="1600" dirty="0">
              <a:solidFill>
                <a:srgbClr val="002060"/>
              </a:solidFill>
              <a:latin typeface="Franklin Gothic Book" panose="020B0503020102020204" pitchFamily="34" charset="0"/>
            </a:rPr>
            <a:t>Circles of Support/Family Engagement</a:t>
          </a:r>
        </a:p>
      </dgm:t>
    </dgm:pt>
    <dgm:pt modelId="{E6BF2511-3F40-4931-89EC-036F660267D5}" type="parTrans" cxnId="{80274EBC-AEF8-48FA-A095-055A73880BD4}">
      <dgm:prSet/>
      <dgm:spPr/>
      <dgm:t>
        <a:bodyPr/>
        <a:lstStyle/>
        <a:p>
          <a:endParaRPr lang="en-US"/>
        </a:p>
      </dgm:t>
    </dgm:pt>
    <dgm:pt modelId="{8E95689D-5778-40B1-A3CA-50A6EE173048}" type="sibTrans" cxnId="{80274EBC-AEF8-48FA-A095-055A73880BD4}">
      <dgm:prSet/>
      <dgm:spPr/>
      <dgm:t>
        <a:bodyPr/>
        <a:lstStyle/>
        <a:p>
          <a:endParaRPr lang="en-US"/>
        </a:p>
      </dgm:t>
    </dgm:pt>
    <dgm:pt modelId="{4B2A625B-3856-4B1A-BAA2-8ED19121AA58}">
      <dgm:prSet phldrT="[Text]" custT="1"/>
      <dgm:spPr>
        <a:gradFill rotWithShape="0">
          <a:gsLst>
            <a:gs pos="10000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dgm:spPr>
      <dgm:t>
        <a:bodyPr/>
        <a:lstStyle/>
        <a:p>
          <a:r>
            <a:rPr lang="en-US" sz="1800" dirty="0">
              <a:solidFill>
                <a:srgbClr val="002060"/>
              </a:solidFill>
              <a:latin typeface="Franklin Gothic Demi" panose="020B0703020102020204" pitchFamily="34" charset="0"/>
            </a:rPr>
            <a:t>Community Partnerships </a:t>
          </a:r>
        </a:p>
      </dgm:t>
    </dgm:pt>
    <dgm:pt modelId="{9D8B3687-68AA-462F-B6D7-BE8047E3409A}" type="parTrans" cxnId="{4DF316C6-8B10-4B89-B2DC-DAAB64EC4E86}">
      <dgm:prSet/>
      <dgm:spPr/>
      <dgm:t>
        <a:bodyPr/>
        <a:lstStyle/>
        <a:p>
          <a:endParaRPr lang="en-US"/>
        </a:p>
      </dgm:t>
    </dgm:pt>
    <dgm:pt modelId="{2C2FCF61-D454-4542-AB9F-6C22404FF41C}" type="sibTrans" cxnId="{4DF316C6-8B10-4B89-B2DC-DAAB64EC4E86}">
      <dgm:prSet/>
      <dgm:spPr/>
      <dgm:t>
        <a:bodyPr/>
        <a:lstStyle/>
        <a:p>
          <a:endParaRPr lang="en-US"/>
        </a:p>
      </dgm:t>
    </dgm:pt>
    <dgm:pt modelId="{786898C2-A2BE-4984-B628-7620395DBD5C}">
      <dgm:prSet phldrT="[Text]" custT="1"/>
      <dgm:spPr/>
      <dgm:t>
        <a:bodyPr/>
        <a:lstStyle/>
        <a:p>
          <a:pPr>
            <a:buClr>
              <a:srgbClr val="FFBC3E"/>
            </a:buClr>
            <a:buFont typeface="Courier New" panose="02070309020205020404" pitchFamily="49" charset="0"/>
            <a:buChar char="o"/>
          </a:pPr>
          <a:r>
            <a:rPr lang="en-US" sz="1600" dirty="0">
              <a:solidFill>
                <a:srgbClr val="002060"/>
              </a:solidFill>
              <a:latin typeface="Franklin Gothic Book" panose="020B0503020102020204" pitchFamily="34" charset="0"/>
            </a:rPr>
            <a:t>Minimum of 3 partnerships with an external organization/group (arrangements with another unit/division of a multi-service organization do not count) </a:t>
          </a:r>
        </a:p>
      </dgm:t>
    </dgm:pt>
    <dgm:pt modelId="{8207156A-CE54-4325-8799-6B57D4AC72E3}" type="parTrans" cxnId="{0883FFF5-FAFD-4E4C-8218-5F319F4ABF7D}">
      <dgm:prSet/>
      <dgm:spPr/>
      <dgm:t>
        <a:bodyPr/>
        <a:lstStyle/>
        <a:p>
          <a:endParaRPr lang="en-US"/>
        </a:p>
      </dgm:t>
    </dgm:pt>
    <dgm:pt modelId="{E29D2509-7243-4BEF-A4EC-82892C0FA86A}" type="sibTrans" cxnId="{0883FFF5-FAFD-4E4C-8218-5F319F4ABF7D}">
      <dgm:prSet/>
      <dgm:spPr/>
      <dgm:t>
        <a:bodyPr/>
        <a:lstStyle/>
        <a:p>
          <a:endParaRPr lang="en-US"/>
        </a:p>
      </dgm:t>
    </dgm:pt>
    <dgm:pt modelId="{AA7C2479-2DB2-4A7A-88EF-7A292B23E8F4}">
      <dgm:prSet custT="1"/>
      <dgm:spPr/>
      <dgm:t>
        <a:bodyPr/>
        <a:lstStyle/>
        <a:p>
          <a:pPr>
            <a:buClr>
              <a:srgbClr val="FF9300"/>
            </a:buClr>
            <a:buFont typeface="Courier New" panose="02070309020205020404" pitchFamily="49" charset="0"/>
            <a:buChar char="o"/>
          </a:pPr>
          <a:r>
            <a:rPr lang="en-US" sz="1600" dirty="0">
              <a:solidFill>
                <a:srgbClr val="002060"/>
              </a:solidFill>
              <a:latin typeface="Franklin Gothic Book" panose="020B0503020102020204" pitchFamily="34" charset="0"/>
            </a:rPr>
            <a:t>Focus on Positive Youth Development (PYD), Social and Emotional Learning (SEL), and Youth Leadership</a:t>
          </a:r>
        </a:p>
      </dgm:t>
    </dgm:pt>
    <dgm:pt modelId="{69DA7E37-4F06-4CAD-84CA-7D5CF3DE74D2}" type="parTrans" cxnId="{A748E1B6-AAEB-427D-BBE6-2D397FA20B11}">
      <dgm:prSet/>
      <dgm:spPr/>
      <dgm:t>
        <a:bodyPr/>
        <a:lstStyle/>
        <a:p>
          <a:endParaRPr lang="en-US"/>
        </a:p>
      </dgm:t>
    </dgm:pt>
    <dgm:pt modelId="{1BF27884-E3C8-4D3C-A5A4-205B05BB6EC9}" type="sibTrans" cxnId="{A748E1B6-AAEB-427D-BBE6-2D397FA20B11}">
      <dgm:prSet/>
      <dgm:spPr/>
      <dgm:t>
        <a:bodyPr/>
        <a:lstStyle/>
        <a:p>
          <a:endParaRPr lang="en-US"/>
        </a:p>
      </dgm:t>
    </dgm:pt>
    <dgm:pt modelId="{0DB5ACA0-89F9-452B-A8C1-0ED59D377D8C}">
      <dgm:prSet custT="1"/>
      <dgm:spPr/>
      <dgm:t>
        <a:bodyPr/>
        <a:lstStyle/>
        <a:p>
          <a:pPr>
            <a:buClr>
              <a:srgbClr val="FF9300"/>
            </a:buClr>
            <a:buFont typeface="Courier New" panose="02070309020205020404" pitchFamily="49" charset="0"/>
            <a:buChar char="o"/>
          </a:pPr>
          <a:r>
            <a:rPr lang="en-US" sz="1600" dirty="0">
              <a:solidFill>
                <a:srgbClr val="002060"/>
              </a:solidFill>
              <a:latin typeface="Franklin Gothic Book" panose="020B0503020102020204" pitchFamily="34" charset="0"/>
            </a:rPr>
            <a:t>Enhance program for benefit of participants and help foster effective provider networks at local level</a:t>
          </a:r>
        </a:p>
      </dgm:t>
    </dgm:pt>
    <dgm:pt modelId="{C0BE42A6-FB63-4B7A-9069-16437A8329FA}" type="parTrans" cxnId="{82A401F4-80DE-4117-BB7F-21FA4D68A937}">
      <dgm:prSet/>
      <dgm:spPr/>
      <dgm:t>
        <a:bodyPr/>
        <a:lstStyle/>
        <a:p>
          <a:endParaRPr lang="en-US"/>
        </a:p>
      </dgm:t>
    </dgm:pt>
    <dgm:pt modelId="{45ED49D2-0783-4CCA-AE90-0E6FF624B302}" type="sibTrans" cxnId="{82A401F4-80DE-4117-BB7F-21FA4D68A937}">
      <dgm:prSet/>
      <dgm:spPr/>
      <dgm:t>
        <a:bodyPr/>
        <a:lstStyle/>
        <a:p>
          <a:endParaRPr lang="en-US"/>
        </a:p>
      </dgm:t>
    </dgm:pt>
    <dgm:pt modelId="{7AF7058E-366F-4A90-9844-C324FA2E4289}">
      <dgm:prSet/>
      <dgm:spPr/>
      <dgm:t>
        <a:bodyPr/>
        <a:lstStyle/>
        <a:p>
          <a:endParaRPr lang="en-US" sz="1300" dirty="0">
            <a:solidFill>
              <a:srgbClr val="002060"/>
            </a:solidFill>
            <a:latin typeface="Franklin Gothic Demi" panose="020B0703020102020204" pitchFamily="34" charset="0"/>
          </a:endParaRPr>
        </a:p>
      </dgm:t>
    </dgm:pt>
    <dgm:pt modelId="{78D29677-A94E-4F7D-8524-8B7170B47E86}" type="parTrans" cxnId="{39505A98-3C95-4C32-8C82-FB6878049AA9}">
      <dgm:prSet/>
      <dgm:spPr/>
      <dgm:t>
        <a:bodyPr/>
        <a:lstStyle/>
        <a:p>
          <a:endParaRPr lang="en-US"/>
        </a:p>
      </dgm:t>
    </dgm:pt>
    <dgm:pt modelId="{EF8517FA-3F3A-41A6-B538-62364FF95DD9}" type="sibTrans" cxnId="{39505A98-3C95-4C32-8C82-FB6878049AA9}">
      <dgm:prSet/>
      <dgm:spPr/>
      <dgm:t>
        <a:bodyPr/>
        <a:lstStyle/>
        <a:p>
          <a:endParaRPr lang="en-US"/>
        </a:p>
      </dgm:t>
    </dgm:pt>
    <dgm:pt modelId="{3BCC9D50-D937-406A-AA25-E1B36BE2FFFB}">
      <dgm:prSet phldrT="[Text]" custT="1"/>
      <dgm:spPr>
        <a:gradFill rotWithShape="0">
          <a:gsLst>
            <a:gs pos="10000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dgm:spPr>
      <dgm:t>
        <a:bodyPr/>
        <a:lstStyle/>
        <a:p>
          <a:pPr algn="l"/>
          <a:r>
            <a:rPr lang="en-US" sz="1600" dirty="0">
              <a:solidFill>
                <a:srgbClr val="002060"/>
              </a:solidFill>
              <a:latin typeface="Franklin Gothic Demi" panose="020B0703020102020204" pitchFamily="34" charset="0"/>
            </a:rPr>
            <a:t>Organizational Experience </a:t>
          </a:r>
        </a:p>
      </dgm:t>
    </dgm:pt>
    <dgm:pt modelId="{61638A79-26A1-4C9E-9123-D6967847F20C}" type="parTrans" cxnId="{79C42FD3-05ED-495A-891B-62541C02D606}">
      <dgm:prSet/>
      <dgm:spPr/>
      <dgm:t>
        <a:bodyPr/>
        <a:lstStyle/>
        <a:p>
          <a:endParaRPr lang="en-US"/>
        </a:p>
      </dgm:t>
    </dgm:pt>
    <dgm:pt modelId="{653FE565-DBFD-4421-BCC3-09BACDB8ACE4}" type="sibTrans" cxnId="{79C42FD3-05ED-495A-891B-62541C02D606}">
      <dgm:prSet/>
      <dgm:spPr/>
      <dgm:t>
        <a:bodyPr/>
        <a:lstStyle/>
        <a:p>
          <a:endParaRPr lang="en-US"/>
        </a:p>
      </dgm:t>
    </dgm:pt>
    <dgm:pt modelId="{ECB7FF38-8C69-425F-AE76-BAD0608A0320}">
      <dgm:prSet phldrT="[Text]" custT="1"/>
      <dgm:spPr/>
      <dgm:t>
        <a:bodyPr/>
        <a:lstStyle/>
        <a:p>
          <a:pPr>
            <a:buClr>
              <a:srgbClr val="FF9300"/>
            </a:buClr>
            <a:buFont typeface="Courier New" panose="02070309020205020404" pitchFamily="49" charset="0"/>
            <a:buChar char="o"/>
          </a:pPr>
          <a:r>
            <a:rPr lang="en-US" sz="1600" dirty="0">
              <a:solidFill>
                <a:srgbClr val="002060"/>
              </a:solidFill>
              <a:latin typeface="Franklin Gothic Book" panose="020B0503020102020204" pitchFamily="34" charset="0"/>
            </a:rPr>
            <a:t>Three years of successful experience, within the last five years, providing comprehensive afterschool  services</a:t>
          </a:r>
        </a:p>
      </dgm:t>
    </dgm:pt>
    <dgm:pt modelId="{1E51B880-4280-40AA-B22B-FF3EE6DA3EAB}" type="parTrans" cxnId="{19AE03A6-5E15-400B-B3C1-73BEF41C6217}">
      <dgm:prSet/>
      <dgm:spPr/>
      <dgm:t>
        <a:bodyPr/>
        <a:lstStyle/>
        <a:p>
          <a:endParaRPr lang="en-US"/>
        </a:p>
      </dgm:t>
    </dgm:pt>
    <dgm:pt modelId="{3D4DDFE8-7029-4185-B9B6-2B53AC69A0BF}" type="sibTrans" cxnId="{19AE03A6-5E15-400B-B3C1-73BEF41C6217}">
      <dgm:prSet/>
      <dgm:spPr/>
      <dgm:t>
        <a:bodyPr/>
        <a:lstStyle/>
        <a:p>
          <a:endParaRPr lang="en-US"/>
        </a:p>
      </dgm:t>
    </dgm:pt>
    <dgm:pt modelId="{492CEB86-9801-4E82-B9FF-7069CAC31672}" type="pres">
      <dgm:prSet presAssocID="{E3ED5AE4-5706-4922-BE0C-3F571E84524B}" presName="linear" presStyleCnt="0">
        <dgm:presLayoutVars>
          <dgm:dir/>
          <dgm:animLvl val="lvl"/>
          <dgm:resizeHandles val="exact"/>
        </dgm:presLayoutVars>
      </dgm:prSet>
      <dgm:spPr/>
      <dgm:t>
        <a:bodyPr/>
        <a:lstStyle/>
        <a:p>
          <a:endParaRPr lang="en-US"/>
        </a:p>
      </dgm:t>
    </dgm:pt>
    <dgm:pt modelId="{15FFECE1-9D7A-46C3-BD26-A4B7FB1DA2AD}" type="pres">
      <dgm:prSet presAssocID="{3BCC9D50-D937-406A-AA25-E1B36BE2FFFB}" presName="parentLin" presStyleCnt="0"/>
      <dgm:spPr/>
    </dgm:pt>
    <dgm:pt modelId="{A73D70AB-8CCE-4F46-B90E-19BE8C917038}" type="pres">
      <dgm:prSet presAssocID="{3BCC9D50-D937-406A-AA25-E1B36BE2FFFB}" presName="parentLeftMargin" presStyleLbl="node1" presStyleIdx="0" presStyleCnt="3"/>
      <dgm:spPr/>
      <dgm:t>
        <a:bodyPr/>
        <a:lstStyle/>
        <a:p>
          <a:endParaRPr lang="en-US"/>
        </a:p>
      </dgm:t>
    </dgm:pt>
    <dgm:pt modelId="{9C0D7164-6A31-43BA-BED7-526E9876F4BA}" type="pres">
      <dgm:prSet presAssocID="{3BCC9D50-D937-406A-AA25-E1B36BE2FFFB}" presName="parentText" presStyleLbl="node1" presStyleIdx="0" presStyleCnt="3" custLinFactNeighborX="-4954" custLinFactNeighborY="-3752">
        <dgm:presLayoutVars>
          <dgm:chMax val="0"/>
          <dgm:bulletEnabled val="1"/>
        </dgm:presLayoutVars>
      </dgm:prSet>
      <dgm:spPr/>
      <dgm:t>
        <a:bodyPr/>
        <a:lstStyle/>
        <a:p>
          <a:endParaRPr lang="en-US"/>
        </a:p>
      </dgm:t>
    </dgm:pt>
    <dgm:pt modelId="{A2D52C3D-17D2-4DEB-8B00-B6F34AEC5ECA}" type="pres">
      <dgm:prSet presAssocID="{3BCC9D50-D937-406A-AA25-E1B36BE2FFFB}" presName="negativeSpace" presStyleCnt="0"/>
      <dgm:spPr/>
    </dgm:pt>
    <dgm:pt modelId="{76155D64-6681-4652-AAA3-E7F735071AB2}" type="pres">
      <dgm:prSet presAssocID="{3BCC9D50-D937-406A-AA25-E1B36BE2FFFB}" presName="childText" presStyleLbl="conFgAcc1" presStyleIdx="0" presStyleCnt="3">
        <dgm:presLayoutVars>
          <dgm:bulletEnabled val="1"/>
        </dgm:presLayoutVars>
      </dgm:prSet>
      <dgm:spPr/>
      <dgm:t>
        <a:bodyPr/>
        <a:lstStyle/>
        <a:p>
          <a:endParaRPr lang="en-US"/>
        </a:p>
      </dgm:t>
    </dgm:pt>
    <dgm:pt modelId="{D7208C04-25A9-4333-88A3-BDC201F44704}" type="pres">
      <dgm:prSet presAssocID="{653FE565-DBFD-4421-BCC3-09BACDB8ACE4}" presName="spaceBetweenRectangles" presStyleCnt="0"/>
      <dgm:spPr/>
    </dgm:pt>
    <dgm:pt modelId="{687033BE-E3AD-478E-A63D-2A0784FF786A}" type="pres">
      <dgm:prSet presAssocID="{DE34FE94-F442-477E-9BCA-D5CCCEA0BE38}" presName="parentLin" presStyleCnt="0"/>
      <dgm:spPr/>
    </dgm:pt>
    <dgm:pt modelId="{B05C3B08-596F-4023-96A0-6E6B775ABF97}" type="pres">
      <dgm:prSet presAssocID="{DE34FE94-F442-477E-9BCA-D5CCCEA0BE38}" presName="parentLeftMargin" presStyleLbl="node1" presStyleIdx="0" presStyleCnt="3"/>
      <dgm:spPr/>
      <dgm:t>
        <a:bodyPr/>
        <a:lstStyle/>
        <a:p>
          <a:endParaRPr lang="en-US"/>
        </a:p>
      </dgm:t>
    </dgm:pt>
    <dgm:pt modelId="{2190D5C2-E6B1-4F97-B919-7342B785B7B2}" type="pres">
      <dgm:prSet presAssocID="{DE34FE94-F442-477E-9BCA-D5CCCEA0BE38}" presName="parentText" presStyleLbl="node1" presStyleIdx="1" presStyleCnt="3">
        <dgm:presLayoutVars>
          <dgm:chMax val="0"/>
          <dgm:bulletEnabled val="1"/>
        </dgm:presLayoutVars>
      </dgm:prSet>
      <dgm:spPr/>
      <dgm:t>
        <a:bodyPr/>
        <a:lstStyle/>
        <a:p>
          <a:endParaRPr lang="en-US"/>
        </a:p>
      </dgm:t>
    </dgm:pt>
    <dgm:pt modelId="{CA10E84B-0FD9-4B74-BF3F-E861F6B3F618}" type="pres">
      <dgm:prSet presAssocID="{DE34FE94-F442-477E-9BCA-D5CCCEA0BE38}" presName="negativeSpace" presStyleCnt="0"/>
      <dgm:spPr/>
    </dgm:pt>
    <dgm:pt modelId="{7CFAFFB8-2076-4B34-AB74-2E0FD2668AF5}" type="pres">
      <dgm:prSet presAssocID="{DE34FE94-F442-477E-9BCA-D5CCCEA0BE38}" presName="childText" presStyleLbl="conFgAcc1" presStyleIdx="1" presStyleCnt="3">
        <dgm:presLayoutVars>
          <dgm:bulletEnabled val="1"/>
        </dgm:presLayoutVars>
      </dgm:prSet>
      <dgm:spPr/>
      <dgm:t>
        <a:bodyPr/>
        <a:lstStyle/>
        <a:p>
          <a:endParaRPr lang="en-US"/>
        </a:p>
      </dgm:t>
    </dgm:pt>
    <dgm:pt modelId="{994C104F-42D5-486B-8C42-B5A522CDBE21}" type="pres">
      <dgm:prSet presAssocID="{8F948CA8-4D81-4DE7-A455-69C087D3CA4A}" presName="spaceBetweenRectangles" presStyleCnt="0"/>
      <dgm:spPr/>
    </dgm:pt>
    <dgm:pt modelId="{C29E85D0-58D3-4E42-869E-FBEA77563207}" type="pres">
      <dgm:prSet presAssocID="{4B2A625B-3856-4B1A-BAA2-8ED19121AA58}" presName="parentLin" presStyleCnt="0"/>
      <dgm:spPr/>
    </dgm:pt>
    <dgm:pt modelId="{F53357D6-720A-4853-9CE1-EDB21883D8D1}" type="pres">
      <dgm:prSet presAssocID="{4B2A625B-3856-4B1A-BAA2-8ED19121AA58}" presName="parentLeftMargin" presStyleLbl="node1" presStyleIdx="1" presStyleCnt="3"/>
      <dgm:spPr/>
      <dgm:t>
        <a:bodyPr/>
        <a:lstStyle/>
        <a:p>
          <a:endParaRPr lang="en-US"/>
        </a:p>
      </dgm:t>
    </dgm:pt>
    <dgm:pt modelId="{8536165A-9C2B-4B64-9A70-DB751F8A635A}" type="pres">
      <dgm:prSet presAssocID="{4B2A625B-3856-4B1A-BAA2-8ED19121AA58}" presName="parentText" presStyleLbl="node1" presStyleIdx="2" presStyleCnt="3">
        <dgm:presLayoutVars>
          <dgm:chMax val="0"/>
          <dgm:bulletEnabled val="1"/>
        </dgm:presLayoutVars>
      </dgm:prSet>
      <dgm:spPr/>
      <dgm:t>
        <a:bodyPr/>
        <a:lstStyle/>
        <a:p>
          <a:endParaRPr lang="en-US"/>
        </a:p>
      </dgm:t>
    </dgm:pt>
    <dgm:pt modelId="{AE60D303-474B-4C40-AF71-E50A5697B8D0}" type="pres">
      <dgm:prSet presAssocID="{4B2A625B-3856-4B1A-BAA2-8ED19121AA58}" presName="negativeSpace" presStyleCnt="0"/>
      <dgm:spPr/>
    </dgm:pt>
    <dgm:pt modelId="{206B190E-E87F-49E1-B68B-C710B9ED3C44}" type="pres">
      <dgm:prSet presAssocID="{4B2A625B-3856-4B1A-BAA2-8ED19121AA58}" presName="childText" presStyleLbl="conFgAcc1" presStyleIdx="2" presStyleCnt="3">
        <dgm:presLayoutVars>
          <dgm:bulletEnabled val="1"/>
        </dgm:presLayoutVars>
      </dgm:prSet>
      <dgm:spPr/>
      <dgm:t>
        <a:bodyPr/>
        <a:lstStyle/>
        <a:p>
          <a:endParaRPr lang="en-US"/>
        </a:p>
      </dgm:t>
    </dgm:pt>
  </dgm:ptLst>
  <dgm:cxnLst>
    <dgm:cxn modelId="{A6CDBB35-E848-401A-808E-F21CBD8E5573}" type="presOf" srcId="{DE34FE94-F442-477E-9BCA-D5CCCEA0BE38}" destId="{B05C3B08-596F-4023-96A0-6E6B775ABF97}" srcOrd="0" destOrd="0" presId="urn:microsoft.com/office/officeart/2005/8/layout/list1"/>
    <dgm:cxn modelId="{39505A98-3C95-4C32-8C82-FB6878049AA9}" srcId="{4B2A625B-3856-4B1A-BAA2-8ED19121AA58}" destId="{7AF7058E-366F-4A90-9844-C324FA2E4289}" srcOrd="2" destOrd="0" parTransId="{78D29677-A94E-4F7D-8524-8B7170B47E86}" sibTransId="{EF8517FA-3F3A-41A6-B538-62364FF95DD9}"/>
    <dgm:cxn modelId="{79C42FD3-05ED-495A-891B-62541C02D606}" srcId="{E3ED5AE4-5706-4922-BE0C-3F571E84524B}" destId="{3BCC9D50-D937-406A-AA25-E1B36BE2FFFB}" srcOrd="0" destOrd="0" parTransId="{61638A79-26A1-4C9E-9123-D6967847F20C}" sibTransId="{653FE565-DBFD-4421-BCC3-09BACDB8ACE4}"/>
    <dgm:cxn modelId="{DEC44569-B333-451D-A802-184AE4057E56}" type="presOf" srcId="{3BCC9D50-D937-406A-AA25-E1B36BE2FFFB}" destId="{9C0D7164-6A31-43BA-BED7-526E9876F4BA}" srcOrd="1" destOrd="0" presId="urn:microsoft.com/office/officeart/2005/8/layout/list1"/>
    <dgm:cxn modelId="{C86E6F1F-31D5-4FAC-9653-93533AF599C4}" type="presOf" srcId="{4B2A625B-3856-4B1A-BAA2-8ED19121AA58}" destId="{F53357D6-720A-4853-9CE1-EDB21883D8D1}" srcOrd="0" destOrd="0" presId="urn:microsoft.com/office/officeart/2005/8/layout/list1"/>
    <dgm:cxn modelId="{7A6931BF-72F9-41DD-AFF9-823A5A4446CB}" type="presOf" srcId="{DE34FE94-F442-477E-9BCA-D5CCCEA0BE38}" destId="{2190D5C2-E6B1-4F97-B919-7342B785B7B2}" srcOrd="1" destOrd="0" presId="urn:microsoft.com/office/officeart/2005/8/layout/list1"/>
    <dgm:cxn modelId="{6A8D5613-77B0-4931-8F39-966302260124}" type="presOf" srcId="{AA7C2479-2DB2-4A7A-88EF-7A292B23E8F4}" destId="{7CFAFFB8-2076-4B34-AB74-2E0FD2668AF5}" srcOrd="0" destOrd="1" presId="urn:microsoft.com/office/officeart/2005/8/layout/list1"/>
    <dgm:cxn modelId="{19AE03A6-5E15-400B-B3C1-73BEF41C6217}" srcId="{3BCC9D50-D937-406A-AA25-E1B36BE2FFFB}" destId="{ECB7FF38-8C69-425F-AE76-BAD0608A0320}" srcOrd="0" destOrd="0" parTransId="{1E51B880-4280-40AA-B22B-FF3EE6DA3EAB}" sibTransId="{3D4DDFE8-7029-4185-B9B6-2B53AC69A0BF}"/>
    <dgm:cxn modelId="{CA3F5D06-FE2A-49FA-B3C0-F525E9148462}" type="presOf" srcId="{0DB5ACA0-89F9-452B-A8C1-0ED59D377D8C}" destId="{206B190E-E87F-49E1-B68B-C710B9ED3C44}" srcOrd="0" destOrd="1" presId="urn:microsoft.com/office/officeart/2005/8/layout/list1"/>
    <dgm:cxn modelId="{A01DA270-BEC3-4D55-A0AE-E93447BBC820}" type="presOf" srcId="{48785698-ED83-409D-9C45-C4C916E85A31}" destId="{7CFAFFB8-2076-4B34-AB74-2E0FD2668AF5}" srcOrd="0" destOrd="0" presId="urn:microsoft.com/office/officeart/2005/8/layout/list1"/>
    <dgm:cxn modelId="{4DF316C6-8B10-4B89-B2DC-DAAB64EC4E86}" srcId="{E3ED5AE4-5706-4922-BE0C-3F571E84524B}" destId="{4B2A625B-3856-4B1A-BAA2-8ED19121AA58}" srcOrd="2" destOrd="0" parTransId="{9D8B3687-68AA-462F-B6D7-BE8047E3409A}" sibTransId="{2C2FCF61-D454-4542-AB9F-6C22404FF41C}"/>
    <dgm:cxn modelId="{4F155F40-552B-42C4-B6EC-F402DACEC252}" type="presOf" srcId="{786898C2-A2BE-4984-B628-7620395DBD5C}" destId="{206B190E-E87F-49E1-B68B-C710B9ED3C44}" srcOrd="0" destOrd="0" presId="urn:microsoft.com/office/officeart/2005/8/layout/list1"/>
    <dgm:cxn modelId="{0883FFF5-FAFD-4E4C-8218-5F319F4ABF7D}" srcId="{4B2A625B-3856-4B1A-BAA2-8ED19121AA58}" destId="{786898C2-A2BE-4984-B628-7620395DBD5C}" srcOrd="0" destOrd="0" parTransId="{8207156A-CE54-4325-8799-6B57D4AC72E3}" sibTransId="{E29D2509-7243-4BEF-A4EC-82892C0FA86A}"/>
    <dgm:cxn modelId="{4B90B8D3-30DE-4AB8-91F8-849A6509D219}" type="presOf" srcId="{7AF7058E-366F-4A90-9844-C324FA2E4289}" destId="{206B190E-E87F-49E1-B68B-C710B9ED3C44}" srcOrd="0" destOrd="2" presId="urn:microsoft.com/office/officeart/2005/8/layout/list1"/>
    <dgm:cxn modelId="{29E90B2D-6875-4DF8-B35E-D41455B3E2C2}" type="presOf" srcId="{63655334-1FDF-4E76-8265-D8415BE90987}" destId="{7CFAFFB8-2076-4B34-AB74-2E0FD2668AF5}" srcOrd="0" destOrd="2" presId="urn:microsoft.com/office/officeart/2005/8/layout/list1"/>
    <dgm:cxn modelId="{80274EBC-AEF8-48FA-A095-055A73880BD4}" srcId="{DE34FE94-F442-477E-9BCA-D5CCCEA0BE38}" destId="{63655334-1FDF-4E76-8265-D8415BE90987}" srcOrd="2" destOrd="0" parTransId="{E6BF2511-3F40-4931-89EC-036F660267D5}" sibTransId="{8E95689D-5778-40B1-A3CA-50A6EE173048}"/>
    <dgm:cxn modelId="{82A401F4-80DE-4117-BB7F-21FA4D68A937}" srcId="{4B2A625B-3856-4B1A-BAA2-8ED19121AA58}" destId="{0DB5ACA0-89F9-452B-A8C1-0ED59D377D8C}" srcOrd="1" destOrd="0" parTransId="{C0BE42A6-FB63-4B7A-9069-16437A8329FA}" sibTransId="{45ED49D2-0783-4CCA-AE90-0E6FF624B302}"/>
    <dgm:cxn modelId="{B5D95AC9-D7B4-451F-980F-989376EBCCC6}" type="presOf" srcId="{3BCC9D50-D937-406A-AA25-E1B36BE2FFFB}" destId="{A73D70AB-8CCE-4F46-B90E-19BE8C917038}" srcOrd="0" destOrd="0" presId="urn:microsoft.com/office/officeart/2005/8/layout/list1"/>
    <dgm:cxn modelId="{8CF1A5CD-22D6-4FC2-B2F9-F94C713A357F}" srcId="{DE34FE94-F442-477E-9BCA-D5CCCEA0BE38}" destId="{48785698-ED83-409D-9C45-C4C916E85A31}" srcOrd="0" destOrd="0" parTransId="{07F14733-736B-4B32-84BA-D0A6D8DC623D}" sibTransId="{C4C83184-0B41-4CD2-A2E3-8F094A257BEB}"/>
    <dgm:cxn modelId="{D68F0D07-BCC8-44AD-BA10-9EE92E691F83}" type="presOf" srcId="{E3ED5AE4-5706-4922-BE0C-3F571E84524B}" destId="{492CEB86-9801-4E82-B9FF-7069CAC31672}" srcOrd="0" destOrd="0" presId="urn:microsoft.com/office/officeart/2005/8/layout/list1"/>
    <dgm:cxn modelId="{C2945F9D-2CC9-4180-91D0-8AF4CB234B1C}" type="presOf" srcId="{ECB7FF38-8C69-425F-AE76-BAD0608A0320}" destId="{76155D64-6681-4652-AAA3-E7F735071AB2}" srcOrd="0" destOrd="0" presId="urn:microsoft.com/office/officeart/2005/8/layout/list1"/>
    <dgm:cxn modelId="{A748E1B6-AAEB-427D-BBE6-2D397FA20B11}" srcId="{DE34FE94-F442-477E-9BCA-D5CCCEA0BE38}" destId="{AA7C2479-2DB2-4A7A-88EF-7A292B23E8F4}" srcOrd="1" destOrd="0" parTransId="{69DA7E37-4F06-4CAD-84CA-7D5CF3DE74D2}" sibTransId="{1BF27884-E3C8-4D3C-A5A4-205B05BB6EC9}"/>
    <dgm:cxn modelId="{6FD795FD-72AB-4920-9851-3637E893BBA2}" type="presOf" srcId="{4B2A625B-3856-4B1A-BAA2-8ED19121AA58}" destId="{8536165A-9C2B-4B64-9A70-DB751F8A635A}" srcOrd="1" destOrd="0" presId="urn:microsoft.com/office/officeart/2005/8/layout/list1"/>
    <dgm:cxn modelId="{DB0E088B-3F48-49B5-9E0C-E042B36DADBD}" srcId="{E3ED5AE4-5706-4922-BE0C-3F571E84524B}" destId="{DE34FE94-F442-477E-9BCA-D5CCCEA0BE38}" srcOrd="1" destOrd="0" parTransId="{97BCB94A-1A65-4EBF-B0AD-55A2F6518113}" sibTransId="{8F948CA8-4D81-4DE7-A455-69C087D3CA4A}"/>
    <dgm:cxn modelId="{EAB75E18-87F0-4B01-A9A2-95BA63CAB589}" type="presParOf" srcId="{492CEB86-9801-4E82-B9FF-7069CAC31672}" destId="{15FFECE1-9D7A-46C3-BD26-A4B7FB1DA2AD}" srcOrd="0" destOrd="0" presId="urn:microsoft.com/office/officeart/2005/8/layout/list1"/>
    <dgm:cxn modelId="{355DA67E-5753-402C-ABA7-364D301E8A35}" type="presParOf" srcId="{15FFECE1-9D7A-46C3-BD26-A4B7FB1DA2AD}" destId="{A73D70AB-8CCE-4F46-B90E-19BE8C917038}" srcOrd="0" destOrd="0" presId="urn:microsoft.com/office/officeart/2005/8/layout/list1"/>
    <dgm:cxn modelId="{AA3BA6CA-1855-456D-A282-E2805C6D2729}" type="presParOf" srcId="{15FFECE1-9D7A-46C3-BD26-A4B7FB1DA2AD}" destId="{9C0D7164-6A31-43BA-BED7-526E9876F4BA}" srcOrd="1" destOrd="0" presId="urn:microsoft.com/office/officeart/2005/8/layout/list1"/>
    <dgm:cxn modelId="{503D9ECE-B662-484B-9BA7-97FD3A91A5A1}" type="presParOf" srcId="{492CEB86-9801-4E82-B9FF-7069CAC31672}" destId="{A2D52C3D-17D2-4DEB-8B00-B6F34AEC5ECA}" srcOrd="1" destOrd="0" presId="urn:microsoft.com/office/officeart/2005/8/layout/list1"/>
    <dgm:cxn modelId="{B2A6D98B-3D85-477D-BEC6-18080D28F91E}" type="presParOf" srcId="{492CEB86-9801-4E82-B9FF-7069CAC31672}" destId="{76155D64-6681-4652-AAA3-E7F735071AB2}" srcOrd="2" destOrd="0" presId="urn:microsoft.com/office/officeart/2005/8/layout/list1"/>
    <dgm:cxn modelId="{C3F5F66E-1845-4614-830A-CEEE9669C5B0}" type="presParOf" srcId="{492CEB86-9801-4E82-B9FF-7069CAC31672}" destId="{D7208C04-25A9-4333-88A3-BDC201F44704}" srcOrd="3" destOrd="0" presId="urn:microsoft.com/office/officeart/2005/8/layout/list1"/>
    <dgm:cxn modelId="{9CE1B51F-5AF5-4203-9B24-472EC7181BE0}" type="presParOf" srcId="{492CEB86-9801-4E82-B9FF-7069CAC31672}" destId="{687033BE-E3AD-478E-A63D-2A0784FF786A}" srcOrd="4" destOrd="0" presId="urn:microsoft.com/office/officeart/2005/8/layout/list1"/>
    <dgm:cxn modelId="{1FBDAD3B-42F7-4743-AB2D-F7275416D58E}" type="presParOf" srcId="{687033BE-E3AD-478E-A63D-2A0784FF786A}" destId="{B05C3B08-596F-4023-96A0-6E6B775ABF97}" srcOrd="0" destOrd="0" presId="urn:microsoft.com/office/officeart/2005/8/layout/list1"/>
    <dgm:cxn modelId="{C1C60BB5-583F-4E43-87D8-C7DD7DA7CACA}" type="presParOf" srcId="{687033BE-E3AD-478E-A63D-2A0784FF786A}" destId="{2190D5C2-E6B1-4F97-B919-7342B785B7B2}" srcOrd="1" destOrd="0" presId="urn:microsoft.com/office/officeart/2005/8/layout/list1"/>
    <dgm:cxn modelId="{01123D57-0B55-4B23-9C7B-EB916DDD843F}" type="presParOf" srcId="{492CEB86-9801-4E82-B9FF-7069CAC31672}" destId="{CA10E84B-0FD9-4B74-BF3F-E861F6B3F618}" srcOrd="5" destOrd="0" presId="urn:microsoft.com/office/officeart/2005/8/layout/list1"/>
    <dgm:cxn modelId="{B3607CD7-A3C5-4737-B83E-A2E1B6D88F49}" type="presParOf" srcId="{492CEB86-9801-4E82-B9FF-7069CAC31672}" destId="{7CFAFFB8-2076-4B34-AB74-2E0FD2668AF5}" srcOrd="6" destOrd="0" presId="urn:microsoft.com/office/officeart/2005/8/layout/list1"/>
    <dgm:cxn modelId="{AEDA62C5-F8E6-4BE0-BC60-0D95C0A40597}" type="presParOf" srcId="{492CEB86-9801-4E82-B9FF-7069CAC31672}" destId="{994C104F-42D5-486B-8C42-B5A522CDBE21}" srcOrd="7" destOrd="0" presId="urn:microsoft.com/office/officeart/2005/8/layout/list1"/>
    <dgm:cxn modelId="{D343CDAA-4DCE-4819-8467-49B5551F54A5}" type="presParOf" srcId="{492CEB86-9801-4E82-B9FF-7069CAC31672}" destId="{C29E85D0-58D3-4E42-869E-FBEA77563207}" srcOrd="8" destOrd="0" presId="urn:microsoft.com/office/officeart/2005/8/layout/list1"/>
    <dgm:cxn modelId="{1A124459-1F77-4171-9730-57DEB529A5B9}" type="presParOf" srcId="{C29E85D0-58D3-4E42-869E-FBEA77563207}" destId="{F53357D6-720A-4853-9CE1-EDB21883D8D1}" srcOrd="0" destOrd="0" presId="urn:microsoft.com/office/officeart/2005/8/layout/list1"/>
    <dgm:cxn modelId="{C0AB003C-C59B-4BAC-96D0-3D3DBB02FFAC}" type="presParOf" srcId="{C29E85D0-58D3-4E42-869E-FBEA77563207}" destId="{8536165A-9C2B-4B64-9A70-DB751F8A635A}" srcOrd="1" destOrd="0" presId="urn:microsoft.com/office/officeart/2005/8/layout/list1"/>
    <dgm:cxn modelId="{D12F458F-FE09-4E69-9D65-0B28AFAEBB57}" type="presParOf" srcId="{492CEB86-9801-4E82-B9FF-7069CAC31672}" destId="{AE60D303-474B-4C40-AF71-E50A5697B8D0}" srcOrd="9" destOrd="0" presId="urn:microsoft.com/office/officeart/2005/8/layout/list1"/>
    <dgm:cxn modelId="{9825E2A6-5B16-4164-98C8-B604917E8FDD}" type="presParOf" srcId="{492CEB86-9801-4E82-B9FF-7069CAC31672}" destId="{206B190E-E87F-49E1-B68B-C710B9ED3C44}"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ED5AE4-5706-4922-BE0C-3F571E84524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4D89D4C-7817-4D41-B1E6-C60364AF84ED}">
      <dgm:prSet phldrT="[Text]" custT="1"/>
      <dgm:spPr>
        <a:gradFill rotWithShape="0">
          <a:gsLst>
            <a:gs pos="10000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dgm:spPr>
      <dgm:t>
        <a:bodyPr/>
        <a:lstStyle/>
        <a:p>
          <a:pPr algn="l"/>
          <a:r>
            <a:rPr lang="en-US" sz="2000" dirty="0">
              <a:solidFill>
                <a:srgbClr val="002060"/>
              </a:solidFill>
              <a:latin typeface="Franklin Gothic Demi" panose="020B0703020102020204" pitchFamily="34" charset="0"/>
            </a:rPr>
            <a:t>Target Population</a:t>
          </a:r>
        </a:p>
      </dgm:t>
    </dgm:pt>
    <dgm:pt modelId="{F1641C41-827F-4B18-AA00-23A79CEBF8AD}" type="parTrans" cxnId="{83B3F334-053F-4537-BEE2-37802565F8B9}">
      <dgm:prSet/>
      <dgm:spPr/>
      <dgm:t>
        <a:bodyPr/>
        <a:lstStyle/>
        <a:p>
          <a:endParaRPr lang="en-US"/>
        </a:p>
      </dgm:t>
    </dgm:pt>
    <dgm:pt modelId="{F749EBED-2D84-40EE-BAB2-534F1E53C4E4}" type="sibTrans" cxnId="{83B3F334-053F-4537-BEE2-37802565F8B9}">
      <dgm:prSet/>
      <dgm:spPr/>
      <dgm:t>
        <a:bodyPr/>
        <a:lstStyle/>
        <a:p>
          <a:endParaRPr lang="en-US"/>
        </a:p>
      </dgm:t>
    </dgm:pt>
    <dgm:pt modelId="{DE34FE94-F442-477E-9BCA-D5CCCEA0BE38}">
      <dgm:prSet phldrT="[Text]" custT="1"/>
      <dgm:spPr/>
      <dgm:t>
        <a:bodyPr rIns="1280160"/>
        <a:lstStyle/>
        <a:p>
          <a:pPr algn="l">
            <a:buClr>
              <a:srgbClr val="FFBC3E"/>
            </a:buClr>
            <a:buFont typeface="Courier New" panose="02070309020205020404" pitchFamily="49" charset="0"/>
            <a:buChar char="o"/>
          </a:pPr>
          <a:r>
            <a:rPr lang="en-US" sz="1600" dirty="0">
              <a:solidFill>
                <a:srgbClr val="002060"/>
              </a:solidFill>
              <a:latin typeface="Franklin Gothic Book" panose="020B0503020102020204" pitchFamily="34" charset="0"/>
            </a:rPr>
            <a:t>Serve students in grades K-5 (Elementary), 6-8 (Middle)</a:t>
          </a:r>
        </a:p>
      </dgm:t>
    </dgm:pt>
    <dgm:pt modelId="{97BCB94A-1A65-4EBF-B0AD-55A2F6518113}" type="parTrans" cxnId="{DB0E088B-3F48-49B5-9E0C-E042B36DADBD}">
      <dgm:prSet/>
      <dgm:spPr/>
      <dgm:t>
        <a:bodyPr/>
        <a:lstStyle/>
        <a:p>
          <a:endParaRPr lang="en-US"/>
        </a:p>
      </dgm:t>
    </dgm:pt>
    <dgm:pt modelId="{8F948CA8-4D81-4DE7-A455-69C087D3CA4A}" type="sibTrans" cxnId="{DB0E088B-3F48-49B5-9E0C-E042B36DADBD}">
      <dgm:prSet/>
      <dgm:spPr/>
      <dgm:t>
        <a:bodyPr/>
        <a:lstStyle/>
        <a:p>
          <a:endParaRPr lang="en-US"/>
        </a:p>
      </dgm:t>
    </dgm:pt>
    <dgm:pt modelId="{C849D587-88F3-4C8C-B4B0-C4B7670D911B}">
      <dgm:prSet phldrT="[Text]" custT="1"/>
      <dgm:spPr/>
      <dgm:t>
        <a:bodyPr rIns="1280160"/>
        <a:lstStyle/>
        <a:p>
          <a:pPr algn="l">
            <a:buClr>
              <a:srgbClr val="FFBC3E"/>
            </a:buClr>
            <a:buFont typeface="Courier New" panose="02070309020205020404" pitchFamily="49" charset="0"/>
            <a:buChar char="o"/>
          </a:pPr>
          <a:r>
            <a:rPr lang="en-US" sz="1600" dirty="0">
              <a:solidFill>
                <a:srgbClr val="002060"/>
              </a:solidFill>
              <a:latin typeface="Franklin Gothic Book" panose="020B0503020102020204" pitchFamily="34" charset="0"/>
            </a:rPr>
            <a:t>  English Language Learners</a:t>
          </a:r>
        </a:p>
      </dgm:t>
    </dgm:pt>
    <dgm:pt modelId="{07F39E7B-697D-476D-9597-650896887306}" type="parTrans" cxnId="{00B5EA9C-1837-4938-BFF9-20FB5E5304C0}">
      <dgm:prSet/>
      <dgm:spPr/>
      <dgm:t>
        <a:bodyPr/>
        <a:lstStyle/>
        <a:p>
          <a:endParaRPr lang="en-US"/>
        </a:p>
      </dgm:t>
    </dgm:pt>
    <dgm:pt modelId="{1118E6F7-F3E1-4FDE-96F0-98E5281DB709}" type="sibTrans" cxnId="{00B5EA9C-1837-4938-BFF9-20FB5E5304C0}">
      <dgm:prSet/>
      <dgm:spPr/>
      <dgm:t>
        <a:bodyPr/>
        <a:lstStyle/>
        <a:p>
          <a:endParaRPr lang="en-US"/>
        </a:p>
      </dgm:t>
    </dgm:pt>
    <dgm:pt modelId="{DADEB47F-915C-458E-9AEA-A5EEA5336E56}">
      <dgm:prSet phldrT="[Text]" custT="1"/>
      <dgm:spPr/>
      <dgm:t>
        <a:bodyPr rIns="1280160"/>
        <a:lstStyle/>
        <a:p>
          <a:pPr algn="l">
            <a:buClr>
              <a:srgbClr val="FFBC3E"/>
            </a:buClr>
            <a:buFont typeface="Courier New" panose="02070309020205020404" pitchFamily="49" charset="0"/>
            <a:buChar char="o"/>
          </a:pPr>
          <a:r>
            <a:rPr lang="en-US" sz="1600" dirty="0">
              <a:solidFill>
                <a:srgbClr val="002060"/>
              </a:solidFill>
              <a:latin typeface="Franklin Gothic Book" panose="020B0503020102020204" pitchFamily="34" charset="0"/>
            </a:rPr>
            <a:t>Recruit and tailor their program designs to meet the needs of a wide range of participants:</a:t>
          </a:r>
        </a:p>
      </dgm:t>
    </dgm:pt>
    <dgm:pt modelId="{6CAAE513-7659-4F33-9DFA-CDFF6E16ED30}" type="parTrans" cxnId="{806067C2-FF1B-40F2-BF90-9480A414B913}">
      <dgm:prSet/>
      <dgm:spPr/>
      <dgm:t>
        <a:bodyPr/>
        <a:lstStyle/>
        <a:p>
          <a:endParaRPr lang="en-US"/>
        </a:p>
      </dgm:t>
    </dgm:pt>
    <dgm:pt modelId="{0A7F805D-BF21-4DC1-B5A5-BE27AAAC71C3}" type="sibTrans" cxnId="{806067C2-FF1B-40F2-BF90-9480A414B913}">
      <dgm:prSet/>
      <dgm:spPr/>
      <dgm:t>
        <a:bodyPr/>
        <a:lstStyle/>
        <a:p>
          <a:endParaRPr lang="en-US"/>
        </a:p>
      </dgm:t>
    </dgm:pt>
    <dgm:pt modelId="{9FE8A9DA-0CAE-465A-BB1F-BB37C89E5689}">
      <dgm:prSet phldrT="[Text]" custT="1"/>
      <dgm:spPr/>
      <dgm:t>
        <a:bodyPr/>
        <a:lstStyle/>
        <a:p>
          <a:pPr algn="l"/>
          <a:r>
            <a:rPr lang="en-US" sz="2000" dirty="0">
              <a:solidFill>
                <a:srgbClr val="002060"/>
              </a:solidFill>
              <a:latin typeface="Franklin Gothic Demi" panose="020B0703020102020204" pitchFamily="34" charset="0"/>
            </a:rPr>
            <a:t>Readiness to Begin Operations</a:t>
          </a:r>
        </a:p>
      </dgm:t>
    </dgm:pt>
    <dgm:pt modelId="{9216FDAD-CC6C-4143-9076-0D17638658B2}" type="parTrans" cxnId="{F7A5DF13-83BB-4245-BFB9-5C1FCEE1EF29}">
      <dgm:prSet/>
      <dgm:spPr/>
      <dgm:t>
        <a:bodyPr/>
        <a:lstStyle/>
        <a:p>
          <a:endParaRPr lang="en-US"/>
        </a:p>
      </dgm:t>
    </dgm:pt>
    <dgm:pt modelId="{B26299B4-0C8B-40F6-ACFC-029CCD99B24D}" type="sibTrans" cxnId="{F7A5DF13-83BB-4245-BFB9-5C1FCEE1EF29}">
      <dgm:prSet/>
      <dgm:spPr/>
      <dgm:t>
        <a:bodyPr/>
        <a:lstStyle/>
        <a:p>
          <a:endParaRPr lang="en-US"/>
        </a:p>
      </dgm:t>
    </dgm:pt>
    <dgm:pt modelId="{640FD507-76E4-4EB5-8E44-DD4A35B1F950}">
      <dgm:prSet phldrT="[Text]" custT="1"/>
      <dgm:spPr/>
      <dgm:t>
        <a:bodyPr/>
        <a:lstStyle/>
        <a:p>
          <a:pPr algn="l">
            <a:buClr>
              <a:srgbClr val="FF9300"/>
            </a:buClr>
            <a:buFont typeface="Courier New" panose="02070309020205020404" pitchFamily="49" charset="0"/>
            <a:buChar char="o"/>
          </a:pPr>
          <a:r>
            <a:rPr lang="en-US" sz="1600" dirty="0">
              <a:solidFill>
                <a:srgbClr val="002060"/>
              </a:solidFill>
              <a:latin typeface="Franklin Gothic Book" panose="020B0503020102020204" pitchFamily="34" charset="0"/>
            </a:rPr>
            <a:t>Ready to provide the required summer and school year program components throughout the contract period on the established start dates with cleared staff.</a:t>
          </a:r>
        </a:p>
      </dgm:t>
    </dgm:pt>
    <dgm:pt modelId="{87A3F4D2-C3E2-45E5-ACDF-D8B380AE6DA0}" type="parTrans" cxnId="{7A6DF220-ECA3-4659-9639-7657F61E919A}">
      <dgm:prSet/>
      <dgm:spPr/>
      <dgm:t>
        <a:bodyPr/>
        <a:lstStyle/>
        <a:p>
          <a:endParaRPr lang="en-US"/>
        </a:p>
      </dgm:t>
    </dgm:pt>
    <dgm:pt modelId="{83DE6443-04E8-4918-AA1F-EFB5261A4A9C}" type="sibTrans" cxnId="{7A6DF220-ECA3-4659-9639-7657F61E919A}">
      <dgm:prSet/>
      <dgm:spPr/>
      <dgm:t>
        <a:bodyPr/>
        <a:lstStyle/>
        <a:p>
          <a:endParaRPr lang="en-US"/>
        </a:p>
      </dgm:t>
    </dgm:pt>
    <dgm:pt modelId="{B921399F-B668-4509-BD12-6734260F4380}">
      <dgm:prSet phldrT="[Text]" custT="1"/>
      <dgm:spPr/>
      <dgm:t>
        <a:bodyPr rIns="1280160"/>
        <a:lstStyle/>
        <a:p>
          <a:pPr algn="l">
            <a:buClr>
              <a:srgbClr val="FFBC3E"/>
            </a:buClr>
            <a:buFont typeface="Courier New" panose="02070309020205020404" pitchFamily="49" charset="0"/>
            <a:buChar char="o"/>
          </a:pPr>
          <a:r>
            <a:rPr lang="en-US" sz="1600" dirty="0">
              <a:solidFill>
                <a:srgbClr val="002060"/>
              </a:solidFill>
              <a:latin typeface="Franklin Gothic Book" panose="020B0503020102020204" pitchFamily="34" charset="0"/>
            </a:rPr>
            <a:t>  Students who identify as lesbian, gay, bisexual, transgender, queer and questioning (LGBTQ)</a:t>
          </a:r>
        </a:p>
      </dgm:t>
    </dgm:pt>
    <dgm:pt modelId="{15A10069-856E-42B2-85C8-DA1593EFE0BF}" type="sibTrans" cxnId="{DBD0EB03-12C8-40D5-B6AA-EF606243BE12}">
      <dgm:prSet/>
      <dgm:spPr/>
      <dgm:t>
        <a:bodyPr/>
        <a:lstStyle/>
        <a:p>
          <a:endParaRPr lang="en-US"/>
        </a:p>
      </dgm:t>
    </dgm:pt>
    <dgm:pt modelId="{0E83AAC6-512D-4ADF-84BE-D1B4515F57CF}" type="parTrans" cxnId="{DBD0EB03-12C8-40D5-B6AA-EF606243BE12}">
      <dgm:prSet/>
      <dgm:spPr/>
      <dgm:t>
        <a:bodyPr/>
        <a:lstStyle/>
        <a:p>
          <a:endParaRPr lang="en-US"/>
        </a:p>
      </dgm:t>
    </dgm:pt>
    <dgm:pt modelId="{1FA1EEB9-5E7D-43B3-BA66-03A74E5881FF}">
      <dgm:prSet phldrT="[Text]" custT="1"/>
      <dgm:spPr/>
      <dgm:t>
        <a:bodyPr rIns="1280160"/>
        <a:lstStyle/>
        <a:p>
          <a:pPr algn="l">
            <a:buClr>
              <a:srgbClr val="FF9300"/>
            </a:buClr>
            <a:buFont typeface="Courier New" panose="02070309020205020404" pitchFamily="49" charset="0"/>
            <a:buChar char="o"/>
          </a:pPr>
          <a:r>
            <a:rPr lang="en-US" sz="1600" dirty="0">
              <a:solidFill>
                <a:srgbClr val="002060"/>
              </a:solidFill>
              <a:latin typeface="Franklin Gothic Book" panose="020B0503020102020204" pitchFamily="34" charset="0"/>
            </a:rPr>
            <a:t>  Students with special needs</a:t>
          </a:r>
        </a:p>
      </dgm:t>
    </dgm:pt>
    <dgm:pt modelId="{161148A7-6521-49CC-937C-4FCF7B0025A4}" type="sibTrans" cxnId="{2DFC3096-3A40-4BC2-B4D2-504A6AE174F4}">
      <dgm:prSet/>
      <dgm:spPr/>
      <dgm:t>
        <a:bodyPr/>
        <a:lstStyle/>
        <a:p>
          <a:endParaRPr lang="en-US"/>
        </a:p>
      </dgm:t>
    </dgm:pt>
    <dgm:pt modelId="{B7F429DF-01EE-4074-B423-347393F3889B}" type="parTrans" cxnId="{2DFC3096-3A40-4BC2-B4D2-504A6AE174F4}">
      <dgm:prSet/>
      <dgm:spPr/>
      <dgm:t>
        <a:bodyPr/>
        <a:lstStyle/>
        <a:p>
          <a:endParaRPr lang="en-US"/>
        </a:p>
      </dgm:t>
    </dgm:pt>
    <dgm:pt modelId="{7C158BAA-9AD4-4B7D-947B-A036B5B1ADDB}">
      <dgm:prSet phldrT="[Text]" custT="1"/>
      <dgm:spPr/>
      <dgm:t>
        <a:bodyPr rIns="1280160"/>
        <a:lstStyle/>
        <a:p>
          <a:pPr algn="l">
            <a:buClr>
              <a:srgbClr val="FFBC3E"/>
            </a:buClr>
            <a:buFont typeface="Courier New" panose="02070309020205020404" pitchFamily="49" charset="0"/>
            <a:buChar char="o"/>
          </a:pPr>
          <a:r>
            <a:rPr lang="en-US" sz="1600" dirty="0">
              <a:solidFill>
                <a:srgbClr val="002060"/>
              </a:solidFill>
              <a:latin typeface="Franklin Gothic Book" panose="020B0503020102020204" pitchFamily="34" charset="0"/>
            </a:rPr>
            <a:t>  Children in foster care</a:t>
          </a:r>
        </a:p>
      </dgm:t>
    </dgm:pt>
    <dgm:pt modelId="{07E99309-E124-409F-9E85-95042163667E}" type="sibTrans" cxnId="{6AD463D4-AD9D-4B16-B8A7-A82D9BF525E8}">
      <dgm:prSet/>
      <dgm:spPr/>
      <dgm:t>
        <a:bodyPr/>
        <a:lstStyle/>
        <a:p>
          <a:endParaRPr lang="en-US"/>
        </a:p>
      </dgm:t>
    </dgm:pt>
    <dgm:pt modelId="{44B088DC-98AC-48F2-8F6F-2246794C6401}" type="parTrans" cxnId="{6AD463D4-AD9D-4B16-B8A7-A82D9BF525E8}">
      <dgm:prSet/>
      <dgm:spPr/>
      <dgm:t>
        <a:bodyPr/>
        <a:lstStyle/>
        <a:p>
          <a:endParaRPr lang="en-US"/>
        </a:p>
      </dgm:t>
    </dgm:pt>
    <dgm:pt modelId="{8F644334-0E9A-44B3-9841-EE12F1A5DCD3}">
      <dgm:prSet phldrT="[Text]" custT="1"/>
      <dgm:spPr/>
      <dgm:t>
        <a:bodyPr rIns="1280160"/>
        <a:lstStyle/>
        <a:p>
          <a:pPr algn="l">
            <a:buClr>
              <a:srgbClr val="FFBC3E"/>
            </a:buClr>
            <a:buFont typeface="Courier New" panose="02070309020205020404" pitchFamily="49" charset="0"/>
            <a:buChar char="o"/>
          </a:pPr>
          <a:r>
            <a:rPr lang="en-US" sz="1600" dirty="0">
              <a:solidFill>
                <a:srgbClr val="002060"/>
              </a:solidFill>
              <a:latin typeface="Franklin Gothic Book" panose="020B0503020102020204" pitchFamily="34" charset="0"/>
            </a:rPr>
            <a:t>  Children living in homeless shelters</a:t>
          </a:r>
        </a:p>
      </dgm:t>
    </dgm:pt>
    <dgm:pt modelId="{8F97E1B1-90E1-40AE-A737-9D531B21C7C8}" type="sibTrans" cxnId="{F3756740-A5F0-40A3-B940-E71994FCD550}">
      <dgm:prSet/>
      <dgm:spPr/>
      <dgm:t>
        <a:bodyPr/>
        <a:lstStyle/>
        <a:p>
          <a:endParaRPr lang="en-US"/>
        </a:p>
      </dgm:t>
    </dgm:pt>
    <dgm:pt modelId="{ECCD29A7-1794-4A0E-ACA8-D24FCDE67E29}" type="parTrans" cxnId="{F3756740-A5F0-40A3-B940-E71994FCD550}">
      <dgm:prSet/>
      <dgm:spPr/>
      <dgm:t>
        <a:bodyPr/>
        <a:lstStyle/>
        <a:p>
          <a:endParaRPr lang="en-US"/>
        </a:p>
      </dgm:t>
    </dgm:pt>
    <dgm:pt modelId="{3BAA39F4-40AA-4D50-BD73-C11CBBE62476}" type="pres">
      <dgm:prSet presAssocID="{E3ED5AE4-5706-4922-BE0C-3F571E84524B}" presName="linear" presStyleCnt="0">
        <dgm:presLayoutVars>
          <dgm:dir/>
          <dgm:animLvl val="lvl"/>
          <dgm:resizeHandles val="exact"/>
        </dgm:presLayoutVars>
      </dgm:prSet>
      <dgm:spPr/>
      <dgm:t>
        <a:bodyPr/>
        <a:lstStyle/>
        <a:p>
          <a:endParaRPr lang="en-US"/>
        </a:p>
      </dgm:t>
    </dgm:pt>
    <dgm:pt modelId="{D153A20E-0293-4C26-A6B8-0E9056920B73}" type="pres">
      <dgm:prSet presAssocID="{E4D89D4C-7817-4D41-B1E6-C60364AF84ED}" presName="parentLin" presStyleCnt="0"/>
      <dgm:spPr/>
    </dgm:pt>
    <dgm:pt modelId="{015284A3-B06A-4814-A098-1E099C61C3F3}" type="pres">
      <dgm:prSet presAssocID="{E4D89D4C-7817-4D41-B1E6-C60364AF84ED}" presName="parentLeftMargin" presStyleLbl="node1" presStyleIdx="0" presStyleCnt="2"/>
      <dgm:spPr/>
      <dgm:t>
        <a:bodyPr/>
        <a:lstStyle/>
        <a:p>
          <a:endParaRPr lang="en-US"/>
        </a:p>
      </dgm:t>
    </dgm:pt>
    <dgm:pt modelId="{310FD66C-1EF6-4502-9CDC-21C848D36366}" type="pres">
      <dgm:prSet presAssocID="{E4D89D4C-7817-4D41-B1E6-C60364AF84ED}" presName="parentText" presStyleLbl="node1" presStyleIdx="0" presStyleCnt="2">
        <dgm:presLayoutVars>
          <dgm:chMax val="0"/>
          <dgm:bulletEnabled val="1"/>
        </dgm:presLayoutVars>
      </dgm:prSet>
      <dgm:spPr/>
      <dgm:t>
        <a:bodyPr/>
        <a:lstStyle/>
        <a:p>
          <a:endParaRPr lang="en-US"/>
        </a:p>
      </dgm:t>
    </dgm:pt>
    <dgm:pt modelId="{7528CB32-97D3-44E5-BE7A-0FF1E3917F54}" type="pres">
      <dgm:prSet presAssocID="{E4D89D4C-7817-4D41-B1E6-C60364AF84ED}" presName="negativeSpace" presStyleCnt="0"/>
      <dgm:spPr/>
    </dgm:pt>
    <dgm:pt modelId="{A3648053-BC5B-464B-9957-A9762AE14DB3}" type="pres">
      <dgm:prSet presAssocID="{E4D89D4C-7817-4D41-B1E6-C60364AF84ED}" presName="childText" presStyleLbl="conFgAcc1" presStyleIdx="0" presStyleCnt="2" custLinFactNeighborX="7048" custLinFactNeighborY="-63368">
        <dgm:presLayoutVars>
          <dgm:bulletEnabled val="1"/>
        </dgm:presLayoutVars>
      </dgm:prSet>
      <dgm:spPr/>
      <dgm:t>
        <a:bodyPr/>
        <a:lstStyle/>
        <a:p>
          <a:endParaRPr lang="en-US"/>
        </a:p>
      </dgm:t>
    </dgm:pt>
    <dgm:pt modelId="{930441BF-F160-4572-B9BE-A6443891AB02}" type="pres">
      <dgm:prSet presAssocID="{F749EBED-2D84-40EE-BAB2-534F1E53C4E4}" presName="spaceBetweenRectangles" presStyleCnt="0"/>
      <dgm:spPr/>
    </dgm:pt>
    <dgm:pt modelId="{A891FD12-B636-4967-9AB0-516D44457B72}" type="pres">
      <dgm:prSet presAssocID="{9FE8A9DA-0CAE-465A-BB1F-BB37C89E5689}" presName="parentLin" presStyleCnt="0"/>
      <dgm:spPr/>
    </dgm:pt>
    <dgm:pt modelId="{C091FC51-1D41-4947-AF67-94292DFB6CEE}" type="pres">
      <dgm:prSet presAssocID="{9FE8A9DA-0CAE-465A-BB1F-BB37C89E5689}" presName="parentLeftMargin" presStyleLbl="node1" presStyleIdx="0" presStyleCnt="2"/>
      <dgm:spPr/>
      <dgm:t>
        <a:bodyPr/>
        <a:lstStyle/>
        <a:p>
          <a:endParaRPr lang="en-US"/>
        </a:p>
      </dgm:t>
    </dgm:pt>
    <dgm:pt modelId="{7BADCFB3-40EB-4F4D-A937-4EB7757B6173}" type="pres">
      <dgm:prSet presAssocID="{9FE8A9DA-0CAE-465A-BB1F-BB37C89E5689}" presName="parentText" presStyleLbl="node1" presStyleIdx="1" presStyleCnt="2">
        <dgm:presLayoutVars>
          <dgm:chMax val="0"/>
          <dgm:bulletEnabled val="1"/>
        </dgm:presLayoutVars>
      </dgm:prSet>
      <dgm:spPr/>
      <dgm:t>
        <a:bodyPr/>
        <a:lstStyle/>
        <a:p>
          <a:endParaRPr lang="en-US"/>
        </a:p>
      </dgm:t>
    </dgm:pt>
    <dgm:pt modelId="{B8FD1ABB-ED59-48C6-B254-8399193A7FF6}" type="pres">
      <dgm:prSet presAssocID="{9FE8A9DA-0CAE-465A-BB1F-BB37C89E5689}" presName="negativeSpace" presStyleCnt="0"/>
      <dgm:spPr/>
    </dgm:pt>
    <dgm:pt modelId="{19AE9A1A-08EC-453D-91CF-1ED9D249819F}" type="pres">
      <dgm:prSet presAssocID="{9FE8A9DA-0CAE-465A-BB1F-BB37C89E5689}" presName="childText" presStyleLbl="conFgAcc1" presStyleIdx="1" presStyleCnt="2">
        <dgm:presLayoutVars>
          <dgm:bulletEnabled val="1"/>
        </dgm:presLayoutVars>
      </dgm:prSet>
      <dgm:spPr/>
      <dgm:t>
        <a:bodyPr/>
        <a:lstStyle/>
        <a:p>
          <a:endParaRPr lang="en-US"/>
        </a:p>
      </dgm:t>
    </dgm:pt>
  </dgm:ptLst>
  <dgm:cxnLst>
    <dgm:cxn modelId="{97108CB9-C95B-43F8-8D21-8390FF2D91FE}" type="presOf" srcId="{C849D587-88F3-4C8C-B4B0-C4B7670D911B}" destId="{A3648053-BC5B-464B-9957-A9762AE14DB3}" srcOrd="0" destOrd="2" presId="urn:microsoft.com/office/officeart/2005/8/layout/list1"/>
    <dgm:cxn modelId="{83B3F334-053F-4537-BEE2-37802565F8B9}" srcId="{E3ED5AE4-5706-4922-BE0C-3F571E84524B}" destId="{E4D89D4C-7817-4D41-B1E6-C60364AF84ED}" srcOrd="0" destOrd="0" parTransId="{F1641C41-827F-4B18-AA00-23A79CEBF8AD}" sibTransId="{F749EBED-2D84-40EE-BAB2-534F1E53C4E4}"/>
    <dgm:cxn modelId="{A6907D16-9601-4047-A204-073BFFDB77F5}" type="presOf" srcId="{9FE8A9DA-0CAE-465A-BB1F-BB37C89E5689}" destId="{C091FC51-1D41-4947-AF67-94292DFB6CEE}" srcOrd="0" destOrd="0" presId="urn:microsoft.com/office/officeart/2005/8/layout/list1"/>
    <dgm:cxn modelId="{7F8215A1-9268-45D2-8E41-3904C599DD32}" type="presOf" srcId="{640FD507-76E4-4EB5-8E44-DD4A35B1F950}" destId="{19AE9A1A-08EC-453D-91CF-1ED9D249819F}" srcOrd="0" destOrd="0" presId="urn:microsoft.com/office/officeart/2005/8/layout/list1"/>
    <dgm:cxn modelId="{6AD463D4-AD9D-4B16-B8A7-A82D9BF525E8}" srcId="{DADEB47F-915C-458E-9AEA-A5EEA5336E56}" destId="{7C158BAA-9AD4-4B7D-947B-A036B5B1ADDB}" srcOrd="2" destOrd="0" parTransId="{44B088DC-98AC-48F2-8F6F-2246794C6401}" sibTransId="{07E99309-E124-409F-9E85-95042163667E}"/>
    <dgm:cxn modelId="{2DFC3096-3A40-4BC2-B4D2-504A6AE174F4}" srcId="{DADEB47F-915C-458E-9AEA-A5EEA5336E56}" destId="{1FA1EEB9-5E7D-43B3-BA66-03A74E5881FF}" srcOrd="1" destOrd="0" parTransId="{B7F429DF-01EE-4074-B423-347393F3889B}" sibTransId="{161148A7-6521-49CC-937C-4FCF7B0025A4}"/>
    <dgm:cxn modelId="{F3756740-A5F0-40A3-B940-E71994FCD550}" srcId="{DADEB47F-915C-458E-9AEA-A5EEA5336E56}" destId="{8F644334-0E9A-44B3-9841-EE12F1A5DCD3}" srcOrd="3" destOrd="0" parTransId="{ECCD29A7-1794-4A0E-ACA8-D24FCDE67E29}" sibTransId="{8F97E1B1-90E1-40AE-A737-9D531B21C7C8}"/>
    <dgm:cxn modelId="{330D66BF-5394-4544-B62F-F13D38AB337E}" type="presOf" srcId="{DADEB47F-915C-458E-9AEA-A5EEA5336E56}" destId="{A3648053-BC5B-464B-9957-A9762AE14DB3}" srcOrd="0" destOrd="1" presId="urn:microsoft.com/office/officeart/2005/8/layout/list1"/>
    <dgm:cxn modelId="{DB0E088B-3F48-49B5-9E0C-E042B36DADBD}" srcId="{E4D89D4C-7817-4D41-B1E6-C60364AF84ED}" destId="{DE34FE94-F442-477E-9BCA-D5CCCEA0BE38}" srcOrd="0" destOrd="0" parTransId="{97BCB94A-1A65-4EBF-B0AD-55A2F6518113}" sibTransId="{8F948CA8-4D81-4DE7-A455-69C087D3CA4A}"/>
    <dgm:cxn modelId="{24E859A0-8A10-40BF-8645-ADD3B12CF432}" type="presOf" srcId="{7C158BAA-9AD4-4B7D-947B-A036B5B1ADDB}" destId="{A3648053-BC5B-464B-9957-A9762AE14DB3}" srcOrd="0" destOrd="4" presId="urn:microsoft.com/office/officeart/2005/8/layout/list1"/>
    <dgm:cxn modelId="{F7A5DF13-83BB-4245-BFB9-5C1FCEE1EF29}" srcId="{E3ED5AE4-5706-4922-BE0C-3F571E84524B}" destId="{9FE8A9DA-0CAE-465A-BB1F-BB37C89E5689}" srcOrd="1" destOrd="0" parTransId="{9216FDAD-CC6C-4143-9076-0D17638658B2}" sibTransId="{B26299B4-0C8B-40F6-ACFC-029CCD99B24D}"/>
    <dgm:cxn modelId="{BAE0CFD4-D370-4004-B843-483F2D0549F5}" type="presOf" srcId="{1FA1EEB9-5E7D-43B3-BA66-03A74E5881FF}" destId="{A3648053-BC5B-464B-9957-A9762AE14DB3}" srcOrd="0" destOrd="3" presId="urn:microsoft.com/office/officeart/2005/8/layout/list1"/>
    <dgm:cxn modelId="{8337279C-2EDC-442B-8842-13C84AD64200}" type="presOf" srcId="{E4D89D4C-7817-4D41-B1E6-C60364AF84ED}" destId="{015284A3-B06A-4814-A098-1E099C61C3F3}" srcOrd="0" destOrd="0" presId="urn:microsoft.com/office/officeart/2005/8/layout/list1"/>
    <dgm:cxn modelId="{00B5EA9C-1837-4938-BFF9-20FB5E5304C0}" srcId="{DADEB47F-915C-458E-9AEA-A5EEA5336E56}" destId="{C849D587-88F3-4C8C-B4B0-C4B7670D911B}" srcOrd="0" destOrd="0" parTransId="{07F39E7B-697D-476D-9597-650896887306}" sibTransId="{1118E6F7-F3E1-4FDE-96F0-98E5281DB709}"/>
    <dgm:cxn modelId="{BB0B1799-EFDB-4834-9CCF-5DDF0ABC89D8}" type="presOf" srcId="{DE34FE94-F442-477E-9BCA-D5CCCEA0BE38}" destId="{A3648053-BC5B-464B-9957-A9762AE14DB3}" srcOrd="0" destOrd="0" presId="urn:microsoft.com/office/officeart/2005/8/layout/list1"/>
    <dgm:cxn modelId="{B04F0DF7-F193-485D-940E-7EDC9E4F8767}" type="presOf" srcId="{E3ED5AE4-5706-4922-BE0C-3F571E84524B}" destId="{3BAA39F4-40AA-4D50-BD73-C11CBBE62476}" srcOrd="0" destOrd="0" presId="urn:microsoft.com/office/officeart/2005/8/layout/list1"/>
    <dgm:cxn modelId="{DBD0EB03-12C8-40D5-B6AA-EF606243BE12}" srcId="{DADEB47F-915C-458E-9AEA-A5EEA5336E56}" destId="{B921399F-B668-4509-BD12-6734260F4380}" srcOrd="4" destOrd="0" parTransId="{0E83AAC6-512D-4ADF-84BE-D1B4515F57CF}" sibTransId="{15A10069-856E-42B2-85C8-DA1593EFE0BF}"/>
    <dgm:cxn modelId="{1146D9C3-F0C9-4417-8AC8-572BE671CE12}" type="presOf" srcId="{9FE8A9DA-0CAE-465A-BB1F-BB37C89E5689}" destId="{7BADCFB3-40EB-4F4D-A937-4EB7757B6173}" srcOrd="1" destOrd="0" presId="urn:microsoft.com/office/officeart/2005/8/layout/list1"/>
    <dgm:cxn modelId="{806067C2-FF1B-40F2-BF90-9480A414B913}" srcId="{E4D89D4C-7817-4D41-B1E6-C60364AF84ED}" destId="{DADEB47F-915C-458E-9AEA-A5EEA5336E56}" srcOrd="1" destOrd="0" parTransId="{6CAAE513-7659-4F33-9DFA-CDFF6E16ED30}" sibTransId="{0A7F805D-BF21-4DC1-B5A5-BE27AAAC71C3}"/>
    <dgm:cxn modelId="{89B75CC6-4C0E-4F46-AC6E-6485053D9E6C}" type="presOf" srcId="{8F644334-0E9A-44B3-9841-EE12F1A5DCD3}" destId="{A3648053-BC5B-464B-9957-A9762AE14DB3}" srcOrd="0" destOrd="5" presId="urn:microsoft.com/office/officeart/2005/8/layout/list1"/>
    <dgm:cxn modelId="{93853DF5-9E42-4838-872B-3457963A8945}" type="presOf" srcId="{E4D89D4C-7817-4D41-B1E6-C60364AF84ED}" destId="{310FD66C-1EF6-4502-9CDC-21C848D36366}" srcOrd="1" destOrd="0" presId="urn:microsoft.com/office/officeart/2005/8/layout/list1"/>
    <dgm:cxn modelId="{7A6DF220-ECA3-4659-9639-7657F61E919A}" srcId="{9FE8A9DA-0CAE-465A-BB1F-BB37C89E5689}" destId="{640FD507-76E4-4EB5-8E44-DD4A35B1F950}" srcOrd="0" destOrd="0" parTransId="{87A3F4D2-C3E2-45E5-ACDF-D8B380AE6DA0}" sibTransId="{83DE6443-04E8-4918-AA1F-EFB5261A4A9C}"/>
    <dgm:cxn modelId="{F1E88F25-4A9A-4819-9346-71182A73563F}" type="presOf" srcId="{B921399F-B668-4509-BD12-6734260F4380}" destId="{A3648053-BC5B-464B-9957-A9762AE14DB3}" srcOrd="0" destOrd="6" presId="urn:microsoft.com/office/officeart/2005/8/layout/list1"/>
    <dgm:cxn modelId="{93252148-7028-4DA4-A1B6-BC0363D14090}" type="presParOf" srcId="{3BAA39F4-40AA-4D50-BD73-C11CBBE62476}" destId="{D153A20E-0293-4C26-A6B8-0E9056920B73}" srcOrd="0" destOrd="0" presId="urn:microsoft.com/office/officeart/2005/8/layout/list1"/>
    <dgm:cxn modelId="{14B57975-76C1-4522-8989-0BA1ACA7262D}" type="presParOf" srcId="{D153A20E-0293-4C26-A6B8-0E9056920B73}" destId="{015284A3-B06A-4814-A098-1E099C61C3F3}" srcOrd="0" destOrd="0" presId="urn:microsoft.com/office/officeart/2005/8/layout/list1"/>
    <dgm:cxn modelId="{B13D9C0B-8900-4E25-BAF8-4F4295D4D4CC}" type="presParOf" srcId="{D153A20E-0293-4C26-A6B8-0E9056920B73}" destId="{310FD66C-1EF6-4502-9CDC-21C848D36366}" srcOrd="1" destOrd="0" presId="urn:microsoft.com/office/officeart/2005/8/layout/list1"/>
    <dgm:cxn modelId="{88909BF8-5F0B-42B4-9880-3634F5FDDAC2}" type="presParOf" srcId="{3BAA39F4-40AA-4D50-BD73-C11CBBE62476}" destId="{7528CB32-97D3-44E5-BE7A-0FF1E3917F54}" srcOrd="1" destOrd="0" presId="urn:microsoft.com/office/officeart/2005/8/layout/list1"/>
    <dgm:cxn modelId="{E9EC7283-06B2-49D3-973D-46C6582CED88}" type="presParOf" srcId="{3BAA39F4-40AA-4D50-BD73-C11CBBE62476}" destId="{A3648053-BC5B-464B-9957-A9762AE14DB3}" srcOrd="2" destOrd="0" presId="urn:microsoft.com/office/officeart/2005/8/layout/list1"/>
    <dgm:cxn modelId="{B7202A9A-C1BE-41F7-B797-2FAC90F34C0C}" type="presParOf" srcId="{3BAA39F4-40AA-4D50-BD73-C11CBBE62476}" destId="{930441BF-F160-4572-B9BE-A6443891AB02}" srcOrd="3" destOrd="0" presId="urn:microsoft.com/office/officeart/2005/8/layout/list1"/>
    <dgm:cxn modelId="{4CFFD59C-34AE-4D01-A5DC-08810F033076}" type="presParOf" srcId="{3BAA39F4-40AA-4D50-BD73-C11CBBE62476}" destId="{A891FD12-B636-4967-9AB0-516D44457B72}" srcOrd="4" destOrd="0" presId="urn:microsoft.com/office/officeart/2005/8/layout/list1"/>
    <dgm:cxn modelId="{4A4E24FC-B249-4715-946E-28621DC53376}" type="presParOf" srcId="{A891FD12-B636-4967-9AB0-516D44457B72}" destId="{C091FC51-1D41-4947-AF67-94292DFB6CEE}" srcOrd="0" destOrd="0" presId="urn:microsoft.com/office/officeart/2005/8/layout/list1"/>
    <dgm:cxn modelId="{29818A7D-D3B0-4061-A9E8-CB0C930A19DD}" type="presParOf" srcId="{A891FD12-B636-4967-9AB0-516D44457B72}" destId="{7BADCFB3-40EB-4F4D-A937-4EB7757B6173}" srcOrd="1" destOrd="0" presId="urn:microsoft.com/office/officeart/2005/8/layout/list1"/>
    <dgm:cxn modelId="{F7E08EAD-FF76-4271-A361-F79865076156}" type="presParOf" srcId="{3BAA39F4-40AA-4D50-BD73-C11CBBE62476}" destId="{B8FD1ABB-ED59-48C6-B254-8399193A7FF6}" srcOrd="5" destOrd="0" presId="urn:microsoft.com/office/officeart/2005/8/layout/list1"/>
    <dgm:cxn modelId="{0127D4BA-40C7-428A-A8D1-E91FB2025435}" type="presParOf" srcId="{3BAA39F4-40AA-4D50-BD73-C11CBBE62476}" destId="{19AE9A1A-08EC-453D-91CF-1ED9D249819F}"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E3976C-3927-4063-A649-AB9229E59399}"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AAF7D5BD-7A7A-46AF-A5BF-4AF1C6DCC28C}">
      <dgm:prSet phldrT="[Text]" custT="1"/>
      <dgm:spPr/>
      <dgm:t>
        <a:bodyPr/>
        <a:lstStyle/>
        <a:p>
          <a:r>
            <a:rPr lang="en-US" sz="2000" b="0" dirty="0">
              <a:solidFill>
                <a:srgbClr val="002060"/>
              </a:solidFill>
              <a:latin typeface="Franklin Gothic Demi" panose="020B0703020102020204" pitchFamily="34" charset="0"/>
            </a:rPr>
            <a:t>Programs with 90 or more participants: </a:t>
          </a:r>
        </a:p>
      </dgm:t>
    </dgm:pt>
    <dgm:pt modelId="{684218CC-5479-4A58-B331-5D5862DD5A45}" type="parTrans" cxnId="{55615D61-B27E-4B8D-9798-531FB3707D9C}">
      <dgm:prSet/>
      <dgm:spPr/>
      <dgm:t>
        <a:bodyPr/>
        <a:lstStyle/>
        <a:p>
          <a:endParaRPr lang="en-US"/>
        </a:p>
      </dgm:t>
    </dgm:pt>
    <dgm:pt modelId="{8575438B-5239-41EE-B53C-3181A694D54A}" type="sibTrans" cxnId="{55615D61-B27E-4B8D-9798-531FB3707D9C}">
      <dgm:prSet/>
      <dgm:spPr/>
      <dgm:t>
        <a:bodyPr/>
        <a:lstStyle/>
        <a:p>
          <a:endParaRPr lang="en-US"/>
        </a:p>
      </dgm:t>
    </dgm:pt>
    <dgm:pt modelId="{6DBA85C5-E50D-4911-A5C2-576EE1B6A7D7}">
      <dgm:prSet custT="1"/>
      <dgm:spPr/>
      <dgm:t>
        <a:bodyPr/>
        <a:lstStyle/>
        <a:p>
          <a:pPr>
            <a:buClr>
              <a:srgbClr val="FFBC3E"/>
            </a:buClr>
            <a:buFont typeface="Courier New" panose="02070309020205020404" pitchFamily="49" charset="0"/>
            <a:buChar char="o"/>
          </a:pPr>
          <a:r>
            <a:rPr lang="en-US" sz="1900" dirty="0">
              <a:solidFill>
                <a:srgbClr val="002060"/>
              </a:solidFill>
              <a:latin typeface="Franklin Gothic Book" panose="020B0503020102020204" pitchFamily="34" charset="0"/>
            </a:rPr>
            <a:t>The position of Program Director must be full-time (i.e., at least 35 hours per week).</a:t>
          </a:r>
        </a:p>
      </dgm:t>
    </dgm:pt>
    <dgm:pt modelId="{0D4C7AAA-D6DE-4635-AE4E-9BEB9F8E28B8}" type="parTrans" cxnId="{E9E76C72-5D2B-48EF-96C4-89CB6B0E86DB}">
      <dgm:prSet/>
      <dgm:spPr/>
      <dgm:t>
        <a:bodyPr/>
        <a:lstStyle/>
        <a:p>
          <a:endParaRPr lang="en-US"/>
        </a:p>
      </dgm:t>
    </dgm:pt>
    <dgm:pt modelId="{BD307220-1551-4948-814E-64F35B6CFD93}" type="sibTrans" cxnId="{E9E76C72-5D2B-48EF-96C4-89CB6B0E86DB}">
      <dgm:prSet/>
      <dgm:spPr/>
      <dgm:t>
        <a:bodyPr/>
        <a:lstStyle/>
        <a:p>
          <a:endParaRPr lang="en-US"/>
        </a:p>
      </dgm:t>
    </dgm:pt>
    <dgm:pt modelId="{5163356E-D3E1-431E-86CC-4CFA5ADB7151}">
      <dgm:prSet custT="1"/>
      <dgm:spPr/>
      <dgm:t>
        <a:bodyPr/>
        <a:lstStyle/>
        <a:p>
          <a:pPr>
            <a:buClr>
              <a:srgbClr val="FFBC3E"/>
            </a:buClr>
            <a:buFont typeface="Courier New" panose="02070309020205020404" pitchFamily="49" charset="0"/>
            <a:buChar char="o"/>
          </a:pPr>
          <a:r>
            <a:rPr lang="en-US" sz="1900" dirty="0">
              <a:solidFill>
                <a:srgbClr val="002060"/>
              </a:solidFill>
              <a:latin typeface="Franklin Gothic Book" panose="020B0503020102020204" pitchFamily="34" charset="0"/>
            </a:rPr>
            <a:t>The position of Education Specialist may be part-time on the condition he/she provides at least 9 hours of support per week to the program for a maximum of three programs. </a:t>
          </a:r>
        </a:p>
      </dgm:t>
    </dgm:pt>
    <dgm:pt modelId="{4FA1AA85-48F8-48EA-AC52-14B2D7591CDB}" type="parTrans" cxnId="{3C36C581-4D72-4815-8495-12E9445F97BB}">
      <dgm:prSet/>
      <dgm:spPr/>
      <dgm:t>
        <a:bodyPr/>
        <a:lstStyle/>
        <a:p>
          <a:endParaRPr lang="en-US"/>
        </a:p>
      </dgm:t>
    </dgm:pt>
    <dgm:pt modelId="{4ECB677A-5D45-4F86-90FC-528D0F51552B}" type="sibTrans" cxnId="{3C36C581-4D72-4815-8495-12E9445F97BB}">
      <dgm:prSet/>
      <dgm:spPr/>
      <dgm:t>
        <a:bodyPr/>
        <a:lstStyle/>
        <a:p>
          <a:endParaRPr lang="en-US"/>
        </a:p>
      </dgm:t>
    </dgm:pt>
    <dgm:pt modelId="{417EADEE-0A2F-441D-94C6-29D24B4F2BC4}">
      <dgm:prSet custT="1"/>
      <dgm:spPr/>
      <dgm:t>
        <a:bodyPr/>
        <a:lstStyle/>
        <a:p>
          <a:r>
            <a:rPr lang="en-US" sz="2000" b="0" dirty="0">
              <a:solidFill>
                <a:srgbClr val="002060"/>
              </a:solidFill>
              <a:latin typeface="Franklin Gothic Demi" panose="020B0703020102020204" pitchFamily="34" charset="0"/>
            </a:rPr>
            <a:t>Programs with fewer than the 90 participants: </a:t>
          </a:r>
        </a:p>
      </dgm:t>
    </dgm:pt>
    <dgm:pt modelId="{FA0A0291-07A5-4AB1-BF50-998AA7768F53}" type="parTrans" cxnId="{0709D17A-19AD-485E-8D16-645B47BB0DE3}">
      <dgm:prSet/>
      <dgm:spPr/>
      <dgm:t>
        <a:bodyPr/>
        <a:lstStyle/>
        <a:p>
          <a:endParaRPr lang="en-US"/>
        </a:p>
      </dgm:t>
    </dgm:pt>
    <dgm:pt modelId="{08CB87F3-5561-41D1-A941-62E697BD3A26}" type="sibTrans" cxnId="{0709D17A-19AD-485E-8D16-645B47BB0DE3}">
      <dgm:prSet/>
      <dgm:spPr/>
      <dgm:t>
        <a:bodyPr/>
        <a:lstStyle/>
        <a:p>
          <a:endParaRPr lang="en-US"/>
        </a:p>
      </dgm:t>
    </dgm:pt>
    <dgm:pt modelId="{652BDBA7-C895-4764-8FAE-FDEA4BCD1AFD}">
      <dgm:prSet custT="1"/>
      <dgm:spPr/>
      <dgm:t>
        <a:bodyPr/>
        <a:lstStyle/>
        <a:p>
          <a:pPr>
            <a:buClr>
              <a:srgbClr val="FFBC3E"/>
            </a:buClr>
            <a:buFont typeface="Courier New" panose="02070309020205020404" pitchFamily="49" charset="0"/>
            <a:buChar char="o"/>
          </a:pPr>
          <a:r>
            <a:rPr lang="en-US" sz="1900" dirty="0">
              <a:solidFill>
                <a:srgbClr val="002060"/>
              </a:solidFill>
              <a:latin typeface="Franklin Gothic Book" panose="020B0503020102020204" pitchFamily="34" charset="0"/>
            </a:rPr>
            <a:t>The position of </a:t>
          </a:r>
          <a:r>
            <a:rPr lang="en-US" sz="1900" u="sng" dirty="0">
              <a:solidFill>
                <a:srgbClr val="002060"/>
              </a:solidFill>
              <a:latin typeface="Franklin Gothic Book" panose="020B0503020102020204" pitchFamily="34" charset="0"/>
            </a:rPr>
            <a:t>Program Director</a:t>
          </a:r>
          <a:r>
            <a:rPr lang="en-US" sz="1900" dirty="0">
              <a:solidFill>
                <a:srgbClr val="002060"/>
              </a:solidFill>
              <a:latin typeface="Franklin Gothic Book" panose="020B0503020102020204" pitchFamily="34" charset="0"/>
            </a:rPr>
            <a:t> may be part-time (i.e., less than 35 hours per week), He/she must be present during all program operational hours for a minimum of five days per week.</a:t>
          </a:r>
        </a:p>
      </dgm:t>
    </dgm:pt>
    <dgm:pt modelId="{8D07A5DF-9859-4BAF-9FF0-923DD8250E2D}" type="parTrans" cxnId="{89E9270A-2CFF-4A9B-942F-21AB8550286E}">
      <dgm:prSet/>
      <dgm:spPr/>
      <dgm:t>
        <a:bodyPr/>
        <a:lstStyle/>
        <a:p>
          <a:endParaRPr lang="en-US"/>
        </a:p>
      </dgm:t>
    </dgm:pt>
    <dgm:pt modelId="{6F97EC46-D680-437F-9FBA-98FBF6AEE90F}" type="sibTrans" cxnId="{89E9270A-2CFF-4A9B-942F-21AB8550286E}">
      <dgm:prSet/>
      <dgm:spPr/>
      <dgm:t>
        <a:bodyPr/>
        <a:lstStyle/>
        <a:p>
          <a:endParaRPr lang="en-US"/>
        </a:p>
      </dgm:t>
    </dgm:pt>
    <dgm:pt modelId="{CB86E961-6E63-43DC-899F-D105F2C1DDA0}">
      <dgm:prSet custT="1"/>
      <dgm:spPr/>
      <dgm:t>
        <a:bodyPr/>
        <a:lstStyle/>
        <a:p>
          <a:pPr>
            <a:buClr>
              <a:srgbClr val="FFBC3E"/>
            </a:buClr>
            <a:buFont typeface="Courier New" panose="02070309020205020404" pitchFamily="49" charset="0"/>
            <a:buChar char="o"/>
          </a:pPr>
          <a:r>
            <a:rPr lang="en-US" sz="1900" dirty="0">
              <a:solidFill>
                <a:srgbClr val="002060"/>
              </a:solidFill>
              <a:latin typeface="Franklin Gothic Book" panose="020B0503020102020204" pitchFamily="34" charset="0"/>
            </a:rPr>
            <a:t>The Program Director, whether full-time or part-time, </a:t>
          </a:r>
          <a:r>
            <a:rPr lang="en-US" sz="1900" u="sng" dirty="0">
              <a:solidFill>
                <a:srgbClr val="002060"/>
              </a:solidFill>
              <a:latin typeface="Franklin Gothic Book" panose="020B0503020102020204" pitchFamily="34" charset="0"/>
            </a:rPr>
            <a:t>cannot</a:t>
          </a:r>
          <a:r>
            <a:rPr lang="en-US" sz="1900" dirty="0">
              <a:solidFill>
                <a:srgbClr val="002060"/>
              </a:solidFill>
              <a:latin typeface="Franklin Gothic Book" panose="020B0503020102020204" pitchFamily="34" charset="0"/>
            </a:rPr>
            <a:t>  be the Education Specialist. </a:t>
          </a:r>
        </a:p>
      </dgm:t>
    </dgm:pt>
    <dgm:pt modelId="{0078EA0E-737F-442D-8F1E-E4C3B52DA37B}" type="parTrans" cxnId="{471E509F-63F0-4D2C-A17B-38467FD22386}">
      <dgm:prSet/>
      <dgm:spPr/>
      <dgm:t>
        <a:bodyPr/>
        <a:lstStyle/>
        <a:p>
          <a:endParaRPr lang="en-US"/>
        </a:p>
      </dgm:t>
    </dgm:pt>
    <dgm:pt modelId="{C0C92BF3-0415-44C3-A781-38CB22B0A533}" type="sibTrans" cxnId="{471E509F-63F0-4D2C-A17B-38467FD22386}">
      <dgm:prSet/>
      <dgm:spPr/>
      <dgm:t>
        <a:bodyPr/>
        <a:lstStyle/>
        <a:p>
          <a:endParaRPr lang="en-US"/>
        </a:p>
      </dgm:t>
    </dgm:pt>
    <dgm:pt modelId="{492CA275-1436-420D-9D1E-2AE81F6F94A7}" type="pres">
      <dgm:prSet presAssocID="{51E3976C-3927-4063-A649-AB9229E59399}" presName="linear" presStyleCnt="0">
        <dgm:presLayoutVars>
          <dgm:dir/>
          <dgm:animLvl val="lvl"/>
          <dgm:resizeHandles val="exact"/>
        </dgm:presLayoutVars>
      </dgm:prSet>
      <dgm:spPr/>
      <dgm:t>
        <a:bodyPr/>
        <a:lstStyle/>
        <a:p>
          <a:endParaRPr lang="en-US"/>
        </a:p>
      </dgm:t>
    </dgm:pt>
    <dgm:pt modelId="{58955CEE-D260-469C-83A6-69A7E9A3C60C}" type="pres">
      <dgm:prSet presAssocID="{AAF7D5BD-7A7A-46AF-A5BF-4AF1C6DCC28C}" presName="parentLin" presStyleCnt="0"/>
      <dgm:spPr/>
    </dgm:pt>
    <dgm:pt modelId="{F4C50738-24C3-4A6F-8B96-44F8264E0A1E}" type="pres">
      <dgm:prSet presAssocID="{AAF7D5BD-7A7A-46AF-A5BF-4AF1C6DCC28C}" presName="parentLeftMargin" presStyleLbl="node1" presStyleIdx="0" presStyleCnt="2"/>
      <dgm:spPr/>
      <dgm:t>
        <a:bodyPr/>
        <a:lstStyle/>
        <a:p>
          <a:endParaRPr lang="en-US"/>
        </a:p>
      </dgm:t>
    </dgm:pt>
    <dgm:pt modelId="{4DD1639E-5B88-4284-9F24-17246A6226A4}" type="pres">
      <dgm:prSet presAssocID="{AAF7D5BD-7A7A-46AF-A5BF-4AF1C6DCC28C}" presName="parentText" presStyleLbl="node1" presStyleIdx="0" presStyleCnt="2">
        <dgm:presLayoutVars>
          <dgm:chMax val="0"/>
          <dgm:bulletEnabled val="1"/>
        </dgm:presLayoutVars>
      </dgm:prSet>
      <dgm:spPr/>
      <dgm:t>
        <a:bodyPr/>
        <a:lstStyle/>
        <a:p>
          <a:endParaRPr lang="en-US"/>
        </a:p>
      </dgm:t>
    </dgm:pt>
    <dgm:pt modelId="{286AC944-99F8-4ADA-9E86-795CBAB54967}" type="pres">
      <dgm:prSet presAssocID="{AAF7D5BD-7A7A-46AF-A5BF-4AF1C6DCC28C}" presName="negativeSpace" presStyleCnt="0"/>
      <dgm:spPr/>
    </dgm:pt>
    <dgm:pt modelId="{819DC394-F5C6-42BA-B0EB-4F3A1C3DC597}" type="pres">
      <dgm:prSet presAssocID="{AAF7D5BD-7A7A-46AF-A5BF-4AF1C6DCC28C}" presName="childText" presStyleLbl="conFgAcc1" presStyleIdx="0" presStyleCnt="2">
        <dgm:presLayoutVars>
          <dgm:bulletEnabled val="1"/>
        </dgm:presLayoutVars>
      </dgm:prSet>
      <dgm:spPr/>
      <dgm:t>
        <a:bodyPr/>
        <a:lstStyle/>
        <a:p>
          <a:endParaRPr lang="en-US"/>
        </a:p>
      </dgm:t>
    </dgm:pt>
    <dgm:pt modelId="{A7EC40A3-9AD2-4B00-A1FC-F73A24FDA8BE}" type="pres">
      <dgm:prSet presAssocID="{8575438B-5239-41EE-B53C-3181A694D54A}" presName="spaceBetweenRectangles" presStyleCnt="0"/>
      <dgm:spPr/>
    </dgm:pt>
    <dgm:pt modelId="{47236388-3DF2-4FCC-A500-8542C824D715}" type="pres">
      <dgm:prSet presAssocID="{417EADEE-0A2F-441D-94C6-29D24B4F2BC4}" presName="parentLin" presStyleCnt="0"/>
      <dgm:spPr/>
    </dgm:pt>
    <dgm:pt modelId="{F3510248-297F-42DF-8D03-DDDCE527895E}" type="pres">
      <dgm:prSet presAssocID="{417EADEE-0A2F-441D-94C6-29D24B4F2BC4}" presName="parentLeftMargin" presStyleLbl="node1" presStyleIdx="0" presStyleCnt="2"/>
      <dgm:spPr/>
      <dgm:t>
        <a:bodyPr/>
        <a:lstStyle/>
        <a:p>
          <a:endParaRPr lang="en-US"/>
        </a:p>
      </dgm:t>
    </dgm:pt>
    <dgm:pt modelId="{85D8C13D-0BEB-4166-962E-0B1F37126C00}" type="pres">
      <dgm:prSet presAssocID="{417EADEE-0A2F-441D-94C6-29D24B4F2BC4}" presName="parentText" presStyleLbl="node1" presStyleIdx="1" presStyleCnt="2">
        <dgm:presLayoutVars>
          <dgm:chMax val="0"/>
          <dgm:bulletEnabled val="1"/>
        </dgm:presLayoutVars>
      </dgm:prSet>
      <dgm:spPr/>
      <dgm:t>
        <a:bodyPr/>
        <a:lstStyle/>
        <a:p>
          <a:endParaRPr lang="en-US"/>
        </a:p>
      </dgm:t>
    </dgm:pt>
    <dgm:pt modelId="{EEC28E9E-EFC2-45B5-BCAD-F151246641C9}" type="pres">
      <dgm:prSet presAssocID="{417EADEE-0A2F-441D-94C6-29D24B4F2BC4}" presName="negativeSpace" presStyleCnt="0"/>
      <dgm:spPr/>
    </dgm:pt>
    <dgm:pt modelId="{522BEB10-9EA3-4075-B226-136F0DE9BFAA}" type="pres">
      <dgm:prSet presAssocID="{417EADEE-0A2F-441D-94C6-29D24B4F2BC4}" presName="childText" presStyleLbl="conFgAcc1" presStyleIdx="1" presStyleCnt="2">
        <dgm:presLayoutVars>
          <dgm:bulletEnabled val="1"/>
        </dgm:presLayoutVars>
      </dgm:prSet>
      <dgm:spPr/>
      <dgm:t>
        <a:bodyPr/>
        <a:lstStyle/>
        <a:p>
          <a:endParaRPr lang="en-US"/>
        </a:p>
      </dgm:t>
    </dgm:pt>
  </dgm:ptLst>
  <dgm:cxnLst>
    <dgm:cxn modelId="{38E1AB6C-1A46-4FB5-8E8E-C5623EBDEB90}" type="presOf" srcId="{CB86E961-6E63-43DC-899F-D105F2C1DDA0}" destId="{522BEB10-9EA3-4075-B226-136F0DE9BFAA}" srcOrd="0" destOrd="1" presId="urn:microsoft.com/office/officeart/2005/8/layout/list1"/>
    <dgm:cxn modelId="{8267ADA3-B4E4-4F77-974C-0EBA614C5466}" type="presOf" srcId="{AAF7D5BD-7A7A-46AF-A5BF-4AF1C6DCC28C}" destId="{4DD1639E-5B88-4284-9F24-17246A6226A4}" srcOrd="1" destOrd="0" presId="urn:microsoft.com/office/officeart/2005/8/layout/list1"/>
    <dgm:cxn modelId="{55615D61-B27E-4B8D-9798-531FB3707D9C}" srcId="{51E3976C-3927-4063-A649-AB9229E59399}" destId="{AAF7D5BD-7A7A-46AF-A5BF-4AF1C6DCC28C}" srcOrd="0" destOrd="0" parTransId="{684218CC-5479-4A58-B331-5D5862DD5A45}" sibTransId="{8575438B-5239-41EE-B53C-3181A694D54A}"/>
    <dgm:cxn modelId="{F7E2B399-A259-43DE-9583-501F5870BD42}" type="presOf" srcId="{5163356E-D3E1-431E-86CC-4CFA5ADB7151}" destId="{819DC394-F5C6-42BA-B0EB-4F3A1C3DC597}" srcOrd="0" destOrd="1" presId="urn:microsoft.com/office/officeart/2005/8/layout/list1"/>
    <dgm:cxn modelId="{F7F49541-09C5-468D-8534-D4D038A52ADF}" type="presOf" srcId="{417EADEE-0A2F-441D-94C6-29D24B4F2BC4}" destId="{85D8C13D-0BEB-4166-962E-0B1F37126C00}" srcOrd="1" destOrd="0" presId="urn:microsoft.com/office/officeart/2005/8/layout/list1"/>
    <dgm:cxn modelId="{6EFAACA0-A039-40AA-AE99-1CC5098D4922}" type="presOf" srcId="{6DBA85C5-E50D-4911-A5C2-576EE1B6A7D7}" destId="{819DC394-F5C6-42BA-B0EB-4F3A1C3DC597}" srcOrd="0" destOrd="0" presId="urn:microsoft.com/office/officeart/2005/8/layout/list1"/>
    <dgm:cxn modelId="{471E509F-63F0-4D2C-A17B-38467FD22386}" srcId="{417EADEE-0A2F-441D-94C6-29D24B4F2BC4}" destId="{CB86E961-6E63-43DC-899F-D105F2C1DDA0}" srcOrd="1" destOrd="0" parTransId="{0078EA0E-737F-442D-8F1E-E4C3B52DA37B}" sibTransId="{C0C92BF3-0415-44C3-A781-38CB22B0A533}"/>
    <dgm:cxn modelId="{66461935-F4EF-4738-832A-06E000BA91C1}" type="presOf" srcId="{652BDBA7-C895-4764-8FAE-FDEA4BCD1AFD}" destId="{522BEB10-9EA3-4075-B226-136F0DE9BFAA}" srcOrd="0" destOrd="0" presId="urn:microsoft.com/office/officeart/2005/8/layout/list1"/>
    <dgm:cxn modelId="{89E9270A-2CFF-4A9B-942F-21AB8550286E}" srcId="{417EADEE-0A2F-441D-94C6-29D24B4F2BC4}" destId="{652BDBA7-C895-4764-8FAE-FDEA4BCD1AFD}" srcOrd="0" destOrd="0" parTransId="{8D07A5DF-9859-4BAF-9FF0-923DD8250E2D}" sibTransId="{6F97EC46-D680-437F-9FBA-98FBF6AEE90F}"/>
    <dgm:cxn modelId="{0709D17A-19AD-485E-8D16-645B47BB0DE3}" srcId="{51E3976C-3927-4063-A649-AB9229E59399}" destId="{417EADEE-0A2F-441D-94C6-29D24B4F2BC4}" srcOrd="1" destOrd="0" parTransId="{FA0A0291-07A5-4AB1-BF50-998AA7768F53}" sibTransId="{08CB87F3-5561-41D1-A941-62E697BD3A26}"/>
    <dgm:cxn modelId="{CE379D5E-1385-4B43-BEA2-25F008D37B88}" type="presOf" srcId="{417EADEE-0A2F-441D-94C6-29D24B4F2BC4}" destId="{F3510248-297F-42DF-8D03-DDDCE527895E}" srcOrd="0" destOrd="0" presId="urn:microsoft.com/office/officeart/2005/8/layout/list1"/>
    <dgm:cxn modelId="{3C36C581-4D72-4815-8495-12E9445F97BB}" srcId="{AAF7D5BD-7A7A-46AF-A5BF-4AF1C6DCC28C}" destId="{5163356E-D3E1-431E-86CC-4CFA5ADB7151}" srcOrd="1" destOrd="0" parTransId="{4FA1AA85-48F8-48EA-AC52-14B2D7591CDB}" sibTransId="{4ECB677A-5D45-4F86-90FC-528D0F51552B}"/>
    <dgm:cxn modelId="{D5A40B46-50DA-4816-8646-4CB028B577ED}" type="presOf" srcId="{AAF7D5BD-7A7A-46AF-A5BF-4AF1C6DCC28C}" destId="{F4C50738-24C3-4A6F-8B96-44F8264E0A1E}" srcOrd="0" destOrd="0" presId="urn:microsoft.com/office/officeart/2005/8/layout/list1"/>
    <dgm:cxn modelId="{E9E76C72-5D2B-48EF-96C4-89CB6B0E86DB}" srcId="{AAF7D5BD-7A7A-46AF-A5BF-4AF1C6DCC28C}" destId="{6DBA85C5-E50D-4911-A5C2-576EE1B6A7D7}" srcOrd="0" destOrd="0" parTransId="{0D4C7AAA-D6DE-4635-AE4E-9BEB9F8E28B8}" sibTransId="{BD307220-1551-4948-814E-64F35B6CFD93}"/>
    <dgm:cxn modelId="{AC512CBA-1E40-4C67-ACFF-B884E689D413}" type="presOf" srcId="{51E3976C-3927-4063-A649-AB9229E59399}" destId="{492CA275-1436-420D-9D1E-2AE81F6F94A7}" srcOrd="0" destOrd="0" presId="urn:microsoft.com/office/officeart/2005/8/layout/list1"/>
    <dgm:cxn modelId="{D0E6411E-5D54-4C88-A295-4131D8EFCD3B}" type="presParOf" srcId="{492CA275-1436-420D-9D1E-2AE81F6F94A7}" destId="{58955CEE-D260-469C-83A6-69A7E9A3C60C}" srcOrd="0" destOrd="0" presId="urn:microsoft.com/office/officeart/2005/8/layout/list1"/>
    <dgm:cxn modelId="{2F81475E-A4EE-481E-BC43-FAC340F7FAFC}" type="presParOf" srcId="{58955CEE-D260-469C-83A6-69A7E9A3C60C}" destId="{F4C50738-24C3-4A6F-8B96-44F8264E0A1E}" srcOrd="0" destOrd="0" presId="urn:microsoft.com/office/officeart/2005/8/layout/list1"/>
    <dgm:cxn modelId="{9F984386-BC19-4483-9D1D-FDF201F835FB}" type="presParOf" srcId="{58955CEE-D260-469C-83A6-69A7E9A3C60C}" destId="{4DD1639E-5B88-4284-9F24-17246A6226A4}" srcOrd="1" destOrd="0" presId="urn:microsoft.com/office/officeart/2005/8/layout/list1"/>
    <dgm:cxn modelId="{FCBBAEBA-78D5-4FC3-A487-1A48C7785155}" type="presParOf" srcId="{492CA275-1436-420D-9D1E-2AE81F6F94A7}" destId="{286AC944-99F8-4ADA-9E86-795CBAB54967}" srcOrd="1" destOrd="0" presId="urn:microsoft.com/office/officeart/2005/8/layout/list1"/>
    <dgm:cxn modelId="{953DDD15-6D8D-4FDD-8812-7C76CFDBFA3D}" type="presParOf" srcId="{492CA275-1436-420D-9D1E-2AE81F6F94A7}" destId="{819DC394-F5C6-42BA-B0EB-4F3A1C3DC597}" srcOrd="2" destOrd="0" presId="urn:microsoft.com/office/officeart/2005/8/layout/list1"/>
    <dgm:cxn modelId="{A4CFB75F-A185-4640-8BA6-1A589DB2234A}" type="presParOf" srcId="{492CA275-1436-420D-9D1E-2AE81F6F94A7}" destId="{A7EC40A3-9AD2-4B00-A1FC-F73A24FDA8BE}" srcOrd="3" destOrd="0" presId="urn:microsoft.com/office/officeart/2005/8/layout/list1"/>
    <dgm:cxn modelId="{8B482FA6-4867-4611-A461-D489F327EAED}" type="presParOf" srcId="{492CA275-1436-420D-9D1E-2AE81F6F94A7}" destId="{47236388-3DF2-4FCC-A500-8542C824D715}" srcOrd="4" destOrd="0" presId="urn:microsoft.com/office/officeart/2005/8/layout/list1"/>
    <dgm:cxn modelId="{EE36DDD4-8AF4-43A3-A286-CA867A9458A9}" type="presParOf" srcId="{47236388-3DF2-4FCC-A500-8542C824D715}" destId="{F3510248-297F-42DF-8D03-DDDCE527895E}" srcOrd="0" destOrd="0" presId="urn:microsoft.com/office/officeart/2005/8/layout/list1"/>
    <dgm:cxn modelId="{0C767222-29D6-439A-9EA2-9C0D0696BDE1}" type="presParOf" srcId="{47236388-3DF2-4FCC-A500-8542C824D715}" destId="{85D8C13D-0BEB-4166-962E-0B1F37126C00}" srcOrd="1" destOrd="0" presId="urn:microsoft.com/office/officeart/2005/8/layout/list1"/>
    <dgm:cxn modelId="{D8BBE73C-D9DA-4F53-AB52-859716A49141}" type="presParOf" srcId="{492CA275-1436-420D-9D1E-2AE81F6F94A7}" destId="{EEC28E9E-EFC2-45B5-BCAD-F151246641C9}" srcOrd="5" destOrd="0" presId="urn:microsoft.com/office/officeart/2005/8/layout/list1"/>
    <dgm:cxn modelId="{87955106-5765-4541-A1FD-7D3012D4AE29}" type="presParOf" srcId="{492CA275-1436-420D-9D1E-2AE81F6F94A7}" destId="{522BEB10-9EA3-4075-B226-136F0DE9BFAA}"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93E8A-C31D-4F2D-B588-3B90B5B08DCF}">
      <dsp:nvSpPr>
        <dsp:cNvPr id="0" name=""/>
        <dsp:cNvSpPr/>
      </dsp:nvSpPr>
      <dsp:spPr>
        <a:xfrm>
          <a:off x="0" y="0"/>
          <a:ext cx="3843436" cy="16635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a:solidFill>
                <a:srgbClr val="002060"/>
              </a:solidFill>
              <a:latin typeface="Franklin Gothic Demi" panose="020B0703020102020204" pitchFamily="34" charset="0"/>
            </a:rPr>
            <a:t>COMPASS Elementary</a:t>
          </a:r>
        </a:p>
      </dsp:txBody>
      <dsp:txXfrm>
        <a:off x="48724" y="48724"/>
        <a:ext cx="3745988" cy="1566117"/>
      </dsp:txXfrm>
    </dsp:sp>
    <dsp:sp modelId="{A940934C-1DC8-4C7D-87ED-E680C1260DAE}">
      <dsp:nvSpPr>
        <dsp:cNvPr id="0" name=""/>
        <dsp:cNvSpPr/>
      </dsp:nvSpPr>
      <dsp:spPr>
        <a:xfrm>
          <a:off x="1419" y="1769393"/>
          <a:ext cx="1844259" cy="16635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solidFill>
                <a:srgbClr val="002060"/>
              </a:solidFill>
              <a:latin typeface="Franklin Gothic Demi" panose="020B0703020102020204" pitchFamily="34" charset="0"/>
            </a:rPr>
            <a:t>Full Contract Term Total Funding: $</a:t>
          </a:r>
          <a:r>
            <a:rPr lang="en-US" sz="1900" b="1" kern="1200" dirty="0">
              <a:solidFill>
                <a:srgbClr val="002060"/>
              </a:solidFill>
              <a:latin typeface="Franklin Gothic Demi" panose="020B0703020102020204" pitchFamily="34" charset="0"/>
            </a:rPr>
            <a:t>231,822,428</a:t>
          </a:r>
        </a:p>
      </dsp:txBody>
      <dsp:txXfrm>
        <a:off x="50143" y="1818117"/>
        <a:ext cx="1746811" cy="1566117"/>
      </dsp:txXfrm>
    </dsp:sp>
    <dsp:sp modelId="{FFB9E563-F030-42E3-A35A-17F69C131288}">
      <dsp:nvSpPr>
        <dsp:cNvPr id="0" name=""/>
        <dsp:cNvSpPr/>
      </dsp:nvSpPr>
      <dsp:spPr>
        <a:xfrm>
          <a:off x="2000596" y="1769393"/>
          <a:ext cx="1844259" cy="166356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solidFill>
                <a:srgbClr val="002060"/>
              </a:solidFill>
              <a:latin typeface="Franklin Gothic Demi" panose="020B0703020102020204" pitchFamily="34" charset="0"/>
            </a:rPr>
            <a:t>Price Per Participant: $3,516</a:t>
          </a:r>
        </a:p>
      </dsp:txBody>
      <dsp:txXfrm>
        <a:off x="2049320" y="1818117"/>
        <a:ext cx="1746811" cy="1566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93E8A-C31D-4F2D-B588-3B90B5B08DCF}">
      <dsp:nvSpPr>
        <dsp:cNvPr id="0" name=""/>
        <dsp:cNvSpPr/>
      </dsp:nvSpPr>
      <dsp:spPr>
        <a:xfrm>
          <a:off x="2981" y="0"/>
          <a:ext cx="4035618" cy="1661887"/>
        </a:xfrm>
        <a:prstGeom prst="roundRect">
          <a:avLst>
            <a:gd name="adj" fmla="val 10000"/>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a:latin typeface="Franklin Gothic Demi" panose="020B0703020102020204" pitchFamily="34" charset="0"/>
            </a:rPr>
            <a:t>COMPASS Middle School</a:t>
          </a:r>
        </a:p>
      </dsp:txBody>
      <dsp:txXfrm>
        <a:off x="51656" y="48675"/>
        <a:ext cx="3938268" cy="1564537"/>
      </dsp:txXfrm>
    </dsp:sp>
    <dsp:sp modelId="{A940934C-1DC8-4C7D-87ED-E680C1260DAE}">
      <dsp:nvSpPr>
        <dsp:cNvPr id="0" name=""/>
        <dsp:cNvSpPr/>
      </dsp:nvSpPr>
      <dsp:spPr>
        <a:xfrm>
          <a:off x="1490" y="1771946"/>
          <a:ext cx="1936477" cy="1661887"/>
        </a:xfrm>
        <a:prstGeom prst="roundRect">
          <a:avLst>
            <a:gd name="adj" fmla="val 10000"/>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Franklin Gothic Demi" panose="020B0703020102020204" pitchFamily="34" charset="0"/>
            </a:rPr>
            <a:t>Full Contract Term Total Funding: $</a:t>
          </a:r>
          <a:r>
            <a:rPr lang="en-US" sz="2000" b="1" kern="1200" dirty="0">
              <a:latin typeface="Franklin Gothic Demi" panose="020B0703020102020204" pitchFamily="34" charset="0"/>
            </a:rPr>
            <a:t>130,730,936</a:t>
          </a:r>
          <a:endParaRPr lang="en-US" sz="2000" kern="1200" dirty="0">
            <a:latin typeface="Franklin Gothic Demi" panose="020B0703020102020204" pitchFamily="34" charset="0"/>
          </a:endParaRPr>
        </a:p>
      </dsp:txBody>
      <dsp:txXfrm>
        <a:off x="50165" y="1820621"/>
        <a:ext cx="1839127" cy="1564537"/>
      </dsp:txXfrm>
    </dsp:sp>
    <dsp:sp modelId="{FFB9E563-F030-42E3-A35A-17F69C131288}">
      <dsp:nvSpPr>
        <dsp:cNvPr id="0" name=""/>
        <dsp:cNvSpPr/>
      </dsp:nvSpPr>
      <dsp:spPr>
        <a:xfrm>
          <a:off x="2100632" y="1771946"/>
          <a:ext cx="1936477" cy="1661887"/>
        </a:xfrm>
        <a:prstGeom prst="roundRect">
          <a:avLst>
            <a:gd name="adj" fmla="val 10000"/>
          </a:avLst>
        </a:prstGeom>
        <a:solidFill>
          <a:srgbClr val="00206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Franklin Gothic Demi" panose="020B0703020102020204" pitchFamily="34" charset="0"/>
            </a:rPr>
            <a:t>Price Per Participant: $</a:t>
          </a:r>
          <a:r>
            <a:rPr lang="en-US" sz="2000" b="1" kern="1200" dirty="0">
              <a:latin typeface="Franklin Gothic Demi" panose="020B0703020102020204" pitchFamily="34" charset="0"/>
            </a:rPr>
            <a:t>3,792 </a:t>
          </a:r>
          <a:endParaRPr lang="en-US" sz="2000" kern="1200" dirty="0">
            <a:latin typeface="Franklin Gothic Demi" panose="020B0703020102020204" pitchFamily="34" charset="0"/>
          </a:endParaRPr>
        </a:p>
      </dsp:txBody>
      <dsp:txXfrm>
        <a:off x="2149307" y="1820621"/>
        <a:ext cx="1839127" cy="1564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935248C-A70F-431B-B06E-5E9493AACBF9}" type="datetimeFigureOut">
              <a:rPr lang="en-US" smtClean="0"/>
              <a:t>5/22/2018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5646941-4692-4E59-AF27-D7F0D6A84772}" type="slidenum">
              <a:rPr lang="en-US" smtClean="0"/>
              <a:t>‹#›</a:t>
            </a:fld>
            <a:endParaRPr lang="en-US"/>
          </a:p>
        </p:txBody>
      </p:sp>
    </p:spTree>
    <p:extLst>
      <p:ext uri="{BB962C8B-B14F-4D97-AF65-F5344CB8AC3E}">
        <p14:creationId xmlns:p14="http://schemas.microsoft.com/office/powerpoint/2010/main" val="8059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46941-4692-4E59-AF27-D7F0D6A84772}" type="slidenum">
              <a:rPr lang="en-US" smtClean="0"/>
              <a:t>20</a:t>
            </a:fld>
            <a:endParaRPr lang="en-US"/>
          </a:p>
        </p:txBody>
      </p:sp>
    </p:spTree>
    <p:extLst>
      <p:ext uri="{BB962C8B-B14F-4D97-AF65-F5344CB8AC3E}">
        <p14:creationId xmlns:p14="http://schemas.microsoft.com/office/powerpoint/2010/main" val="304649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Academic Support: </a:t>
            </a:r>
            <a:r>
              <a:rPr lang="en-US" sz="1200" dirty="0">
                <a:solidFill>
                  <a:srgbClr val="002060"/>
                </a:solidFill>
                <a:latin typeface="Franklin Gothic Book" panose="020B0503020102020204" pitchFamily="34" charset="0"/>
              </a:rPr>
              <a:t>Academic support should include homework help, individual or small group tutoring, book clubs, and guided independent reading which (that) aim to strengthen basic reading, writing and math skills.</a:t>
            </a:r>
            <a:endParaRPr lang="en-US" sz="800" dirty="0">
              <a:solidFill>
                <a:srgbClr val="002060"/>
              </a:solidFill>
              <a:latin typeface="Franklin Gothic Book" panose="020B0503020102020204" pitchFamily="34" charset="0"/>
            </a:endParaRPr>
          </a:p>
          <a:p>
            <a:endParaRPr lang="en-US" dirty="0"/>
          </a:p>
          <a:p>
            <a:r>
              <a:rPr lang="en-US" dirty="0"/>
              <a:t>Enrichment: Offers at least two hours per week of STEM -or- literacy-focused activities throughout the program year. Activities should offer programming that is consistent and theme-based, scheduled for at least one semester at a time, and guided by a curriculum or well-designed lesson plans. Project-based activities that embed literacy or STEM skills are preferred but not required.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Activity: </a:t>
            </a:r>
            <a:r>
              <a:rPr lang="en-US" sz="1200" dirty="0">
                <a:solidFill>
                  <a:srgbClr val="002060"/>
                </a:solidFill>
                <a:latin typeface="Franklin Gothic Book" panose="020B0503020102020204" pitchFamily="34" charset="0"/>
              </a:rPr>
              <a:t>The activity schedule must provide a minimum of 90 minutes of physical activity per participant, per week during the program year. This could include gym/physical education, organized sports, dance, martial arts, yoga, and other forms of organized and supervised physical exercise and recreation.</a:t>
            </a:r>
          </a:p>
          <a:p>
            <a:endParaRPr lang="en-US" dirty="0"/>
          </a:p>
        </p:txBody>
      </p:sp>
      <p:sp>
        <p:nvSpPr>
          <p:cNvPr id="4" name="Slide Number Placeholder 3"/>
          <p:cNvSpPr>
            <a:spLocks noGrp="1"/>
          </p:cNvSpPr>
          <p:nvPr>
            <p:ph type="sldNum" sz="quarter" idx="10"/>
          </p:nvPr>
        </p:nvSpPr>
        <p:spPr/>
        <p:txBody>
          <a:bodyPr/>
          <a:lstStyle/>
          <a:p>
            <a:fld id="{25646941-4692-4E59-AF27-D7F0D6A84772}" type="slidenum">
              <a:rPr lang="en-US" smtClean="0"/>
              <a:t>21</a:t>
            </a:fld>
            <a:endParaRPr lang="en-US"/>
          </a:p>
        </p:txBody>
      </p:sp>
    </p:spTree>
    <p:extLst>
      <p:ext uri="{BB962C8B-B14F-4D97-AF65-F5344CB8AC3E}">
        <p14:creationId xmlns:p14="http://schemas.microsoft.com/office/powerpoint/2010/main" val="22994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Arts-focused Enrichment Activities:  </a:t>
            </a:r>
            <a:r>
              <a:rPr lang="en-US" sz="1200" dirty="0">
                <a:solidFill>
                  <a:srgbClr val="002060"/>
                </a:solidFill>
                <a:latin typeface="Franklin Gothic Book" panose="020B0503020102020204" pitchFamily="34" charset="0"/>
              </a:rPr>
              <a:t>The goal of arts-focused activities may be the development of artistic literacy and mastery of skills in a particular discipline (e.g., dance, media arts, music, visual arts, theater, etc.), and can be designed to include problem solving, teamwork, creativity and self-expression.</a:t>
            </a:r>
            <a:endParaRPr lang="en-US" sz="800" dirty="0">
              <a:solidFill>
                <a:srgbClr val="002060"/>
              </a:solidFill>
              <a:latin typeface="Franklin Gothic Book" panose="020B0503020102020204" pitchFamily="34" charset="0"/>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Leadership Activities: </a:t>
            </a:r>
            <a:r>
              <a:rPr lang="en-US" sz="1200" dirty="0">
                <a:solidFill>
                  <a:srgbClr val="002060"/>
                </a:solidFill>
                <a:latin typeface="Franklin Gothic Book" panose="020B0503020102020204" pitchFamily="34" charset="0"/>
              </a:rPr>
              <a:t>A wide range of activities provide opportunities for children to take responsibility, lead, and develop leadership skills. Examples include the ability to articulate personal values, awareness of how personal actions impact peers and the wider community; awareness of and appreciation of cultural differences among peers and within the larger community.</a:t>
            </a:r>
          </a:p>
          <a:p>
            <a:endParaRPr lang="en-US" dirty="0"/>
          </a:p>
          <a:p>
            <a:r>
              <a:rPr lang="en-US" dirty="0"/>
              <a:t>Healthy Living: In addition to the required minimum of 90 minutes of physical activity per week for every participant, DYCD encourages programs to include active learning sessions designed to teach the relationship between physical activity, good nutrition, and healthy life-styles and practices.</a:t>
            </a:r>
          </a:p>
          <a:p>
            <a:endParaRPr lang="en-US" dirty="0"/>
          </a:p>
          <a:p>
            <a:endParaRPr lang="en-US" dirty="0"/>
          </a:p>
        </p:txBody>
      </p:sp>
      <p:sp>
        <p:nvSpPr>
          <p:cNvPr id="4" name="Slide Number Placeholder 3"/>
          <p:cNvSpPr>
            <a:spLocks noGrp="1"/>
          </p:cNvSpPr>
          <p:nvPr>
            <p:ph type="sldNum" sz="quarter" idx="10"/>
          </p:nvPr>
        </p:nvSpPr>
        <p:spPr/>
        <p:txBody>
          <a:bodyPr/>
          <a:lstStyle/>
          <a:p>
            <a:fld id="{25646941-4692-4E59-AF27-D7F0D6A84772}" type="slidenum">
              <a:rPr lang="en-US" smtClean="0"/>
              <a:t>22</a:t>
            </a:fld>
            <a:endParaRPr lang="en-US"/>
          </a:p>
        </p:txBody>
      </p:sp>
    </p:spTree>
    <p:extLst>
      <p:ext uri="{BB962C8B-B14F-4D97-AF65-F5344CB8AC3E}">
        <p14:creationId xmlns:p14="http://schemas.microsoft.com/office/powerpoint/2010/main" val="145896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*Structured activities have clearly defined goals or skill gains, organized sequentially in accordance with lesson plans or a curriculum and clear instructional strategies</a:t>
            </a:r>
          </a:p>
        </p:txBody>
      </p:sp>
      <p:sp>
        <p:nvSpPr>
          <p:cNvPr id="4" name="Slide Number Placeholder 3"/>
          <p:cNvSpPr>
            <a:spLocks noGrp="1"/>
          </p:cNvSpPr>
          <p:nvPr>
            <p:ph type="sldNum" sz="quarter" idx="10"/>
          </p:nvPr>
        </p:nvSpPr>
        <p:spPr/>
        <p:txBody>
          <a:bodyPr/>
          <a:lstStyle/>
          <a:p>
            <a:fld id="{25646941-4692-4E59-AF27-D7F0D6A84772}" type="slidenum">
              <a:rPr lang="en-US" smtClean="0"/>
              <a:t>23</a:t>
            </a:fld>
            <a:endParaRPr lang="en-US"/>
          </a:p>
        </p:txBody>
      </p:sp>
    </p:spTree>
    <p:extLst>
      <p:ext uri="{BB962C8B-B14F-4D97-AF65-F5344CB8AC3E}">
        <p14:creationId xmlns:p14="http://schemas.microsoft.com/office/powerpoint/2010/main" val="192663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rPr>
              <a:t>Academic Support: </a:t>
            </a:r>
            <a:r>
              <a:rPr kumimoji="0" lang="en-US" sz="1200" b="0" i="0" u="none" strike="noStrike" kern="1200" cap="none" spc="0" normalizeH="0" baseline="0" noProof="0" dirty="0">
                <a:ln>
                  <a:noFill/>
                </a:ln>
                <a:solidFill>
                  <a:srgbClr val="002060"/>
                </a:solidFill>
                <a:effectLst/>
                <a:uLnTx/>
                <a:uFillTx/>
                <a:latin typeface="Franklin Gothic Book" panose="020B0503020102020204" pitchFamily="34" charset="0"/>
                <a:ea typeface="+mn-ea"/>
                <a:cs typeface="+mn-cs"/>
              </a:rPr>
              <a:t>These services could include homework help, individual or small group tutoring, book clubs and guided independent reading. Preferably, priorities for academic support should be discussed with the school principal and referenced in the School Partnership Agreement</a:t>
            </a:r>
            <a:r>
              <a:rPr kumimoji="0" lang="en-US" sz="1100" b="0" i="0" u="none" strike="noStrike" kern="1200" cap="none" spc="0" normalizeH="0" baseline="0" noProof="0" dirty="0">
                <a:ln>
                  <a:noFill/>
                </a:ln>
                <a:solidFill>
                  <a:srgbClr val="002060"/>
                </a:solidFill>
                <a:effectLst/>
                <a:uLnTx/>
                <a:uFillTx/>
                <a:latin typeface="Franklin Gothic Book" panose="020B05030201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2060"/>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rPr>
              <a:t>Enrichment: </a:t>
            </a:r>
            <a:r>
              <a:rPr kumimoji="0" lang="en-US" sz="800" b="0" i="0" u="none" strike="noStrike" kern="1200" cap="none" spc="0" normalizeH="0" baseline="0" noProof="0" dirty="0">
                <a:ln>
                  <a:noFill/>
                </a:ln>
                <a:solidFill>
                  <a:srgbClr val="002060"/>
                </a:solidFill>
                <a:effectLst/>
                <a:uLnTx/>
                <a:uFillTx/>
                <a:latin typeface="Franklin Gothic Book" panose="020B0503020102020204" pitchFamily="34" charset="0"/>
                <a:ea typeface="+mn-ea"/>
                <a:cs typeface="+mn-cs"/>
              </a:rPr>
              <a:t>Programs are required to offer at least 2 hours per week of structured literacy or STEM enrichment activities. Activities may include arts-focused or other activities in addition to or as part of their programming in literacy or STEM. All enrichment activities should be designed to support development of teamwork, problem solving, critical thinking and basic academic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2060"/>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rPr>
              <a:t>Physical Activity/Healthy Living: </a:t>
            </a:r>
            <a:r>
              <a:rPr kumimoji="0" lang="en-US" sz="1200" b="0" i="0" u="none" strike="noStrike" kern="1200" cap="none" spc="0" normalizeH="0" baseline="0" noProof="0" dirty="0">
                <a:ln>
                  <a:noFill/>
                </a:ln>
                <a:solidFill>
                  <a:srgbClr val="002060"/>
                </a:solidFill>
                <a:effectLst/>
                <a:uLnTx/>
                <a:uFillTx/>
                <a:latin typeface="Franklin Gothic Book" panose="020B0503020102020204" pitchFamily="34" charset="0"/>
                <a:ea typeface="+mn-ea"/>
                <a:cs typeface="+mn-cs"/>
              </a:rPr>
              <a:t>Physical activities might include sports, martial arts, dance, and other forms of physical exercise. Include opportunities for physical activity in their program designs. Healthy living could comprise programming that involves active learning designed to help students understand the importance of healthy lifestyles, including physical activity and good nutrition.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rPr>
              <a:t>Leadership Development: </a:t>
            </a:r>
            <a:r>
              <a:rPr kumimoji="0" lang="en-US" sz="1200" b="0" i="0" u="none" strike="noStrike" kern="1200" cap="none" spc="0" normalizeH="0" baseline="0" noProof="0" dirty="0">
                <a:ln>
                  <a:noFill/>
                </a:ln>
                <a:solidFill>
                  <a:srgbClr val="002060"/>
                </a:solidFill>
                <a:effectLst/>
                <a:uLnTx/>
                <a:uFillTx/>
                <a:latin typeface="Franklin Gothic Book" panose="020B0503020102020204" pitchFamily="34" charset="0"/>
                <a:ea typeface="+mn-ea"/>
                <a:cs typeface="+mn-cs"/>
              </a:rPr>
              <a:t>Programs must offer participants at least 2 hours per week of structured Leadership Development activities. Foster engagement in school and community. Build skills that encompass a range of critical competencies that help youth make informed choices about their futures and encourage socially responsible behaviors. </a:t>
            </a:r>
            <a:endParaRPr kumimoji="0" lang="en-US" sz="1200" b="1" i="0"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25646941-4692-4E59-AF27-D7F0D6A84772}" type="slidenum">
              <a:rPr lang="en-US" smtClean="0"/>
              <a:t>24</a:t>
            </a:fld>
            <a:endParaRPr lang="en-US"/>
          </a:p>
        </p:txBody>
      </p:sp>
    </p:spTree>
    <p:extLst>
      <p:ext uri="{BB962C8B-B14F-4D97-AF65-F5344CB8AC3E}">
        <p14:creationId xmlns:p14="http://schemas.microsoft.com/office/powerpoint/2010/main" val="2925880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46941-4692-4E59-AF27-D7F0D6A84772}" type="slidenum">
              <a:rPr lang="en-US" smtClean="0"/>
              <a:t>25</a:t>
            </a:fld>
            <a:endParaRPr lang="en-US"/>
          </a:p>
        </p:txBody>
      </p:sp>
    </p:spTree>
    <p:extLst>
      <p:ext uri="{BB962C8B-B14F-4D97-AF65-F5344CB8AC3E}">
        <p14:creationId xmlns:p14="http://schemas.microsoft.com/office/powerpoint/2010/main" val="337810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5ACE32-1D2B-F74F-86F2-9C5569536FB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C678F-0B56-1E4E-8628-189BE99F2252}" type="slidenum">
              <a:rPr lang="en-US" smtClean="0"/>
              <a:t>‹#›</a:t>
            </a:fld>
            <a:endParaRPr lang="en-US"/>
          </a:p>
        </p:txBody>
      </p:sp>
    </p:spTree>
    <p:extLst>
      <p:ext uri="{BB962C8B-B14F-4D97-AF65-F5344CB8AC3E}">
        <p14:creationId xmlns:p14="http://schemas.microsoft.com/office/powerpoint/2010/main" val="194957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ACE32-1D2B-F74F-86F2-9C5569536FB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C678F-0B56-1E4E-8628-189BE99F2252}" type="slidenum">
              <a:rPr lang="en-US" smtClean="0"/>
              <a:t>‹#›</a:t>
            </a:fld>
            <a:endParaRPr lang="en-US"/>
          </a:p>
        </p:txBody>
      </p:sp>
    </p:spTree>
    <p:extLst>
      <p:ext uri="{BB962C8B-B14F-4D97-AF65-F5344CB8AC3E}">
        <p14:creationId xmlns:p14="http://schemas.microsoft.com/office/powerpoint/2010/main" val="370447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ACE32-1D2B-F74F-86F2-9C5569536FB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C678F-0B56-1E4E-8628-189BE99F2252}" type="slidenum">
              <a:rPr lang="en-US" smtClean="0"/>
              <a:t>‹#›</a:t>
            </a:fld>
            <a:endParaRPr lang="en-US"/>
          </a:p>
        </p:txBody>
      </p:sp>
    </p:spTree>
    <p:extLst>
      <p:ext uri="{BB962C8B-B14F-4D97-AF65-F5344CB8AC3E}">
        <p14:creationId xmlns:p14="http://schemas.microsoft.com/office/powerpoint/2010/main" val="376123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ccelerator- 3 line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4"/>
            <a:ext cx="9144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pPr/>
              <a:t>‹#›</a:t>
            </a:fld>
            <a:endParaRPr lang="en-US" dirty="0"/>
          </a:p>
        </p:txBody>
      </p:sp>
      <p:sp>
        <p:nvSpPr>
          <p:cNvPr id="8" name="Subtitle 2"/>
          <p:cNvSpPr>
            <a:spLocks noGrp="1"/>
          </p:cNvSpPr>
          <p:nvPr>
            <p:ph type="subTitle" idx="1" hasCustomPrompt="1"/>
          </p:nvPr>
        </p:nvSpPr>
        <p:spPr>
          <a:xfrm>
            <a:off x="1371600" y="27432"/>
            <a:ext cx="5715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2430375" y="2438401"/>
            <a:ext cx="5210866"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152400" y="2438404"/>
            <a:ext cx="22098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152400" y="2801444"/>
            <a:ext cx="22098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7869942" y="5181600"/>
            <a:ext cx="9906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9144000" cy="1524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4" name="Rectangle 23"/>
          <p:cNvSpPr/>
          <p:nvPr userDrawn="1"/>
        </p:nvSpPr>
        <p:spPr>
          <a:xfrm>
            <a:off x="228451" y="867398"/>
            <a:ext cx="78524" cy="1113802"/>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7" name="Content Placeholder 3"/>
          <p:cNvSpPr>
            <a:spLocks noGrp="1"/>
          </p:cNvSpPr>
          <p:nvPr>
            <p:ph sz="quarter" idx="13"/>
          </p:nvPr>
        </p:nvSpPr>
        <p:spPr>
          <a:xfrm>
            <a:off x="611505" y="819155"/>
            <a:ext cx="8075296" cy="11620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263338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 xmlns:a16="http://schemas.microsoft.com/office/drawing/2014/main" id="{AEDF2B47-7C58-458B-A014-B081B81A8D06}"/>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72118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5ACE32-1D2B-F74F-86F2-9C5569536FB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C678F-0B56-1E4E-8628-189BE99F2252}" type="slidenum">
              <a:rPr lang="en-US" smtClean="0"/>
              <a:t>‹#›</a:t>
            </a:fld>
            <a:endParaRPr lang="en-US"/>
          </a:p>
        </p:txBody>
      </p:sp>
    </p:spTree>
    <p:extLst>
      <p:ext uri="{BB962C8B-B14F-4D97-AF65-F5344CB8AC3E}">
        <p14:creationId xmlns:p14="http://schemas.microsoft.com/office/powerpoint/2010/main" val="1137931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5ACE32-1D2B-F74F-86F2-9C5569536FBF}" type="datetimeFigureOut">
              <a:rPr lang="en-US" smtClean="0"/>
              <a:t>5/22/2018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C678F-0B56-1E4E-8628-189BE99F2252}" type="slidenum">
              <a:rPr lang="en-US" smtClean="0"/>
              <a:t>‹#›</a:t>
            </a:fld>
            <a:endParaRPr lang="en-US"/>
          </a:p>
        </p:txBody>
      </p:sp>
    </p:spTree>
    <p:extLst>
      <p:ext uri="{BB962C8B-B14F-4D97-AF65-F5344CB8AC3E}">
        <p14:creationId xmlns:p14="http://schemas.microsoft.com/office/powerpoint/2010/main" val="35034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5ACE32-1D2B-F74F-86F2-9C5569536FBF}"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C678F-0B56-1E4E-8628-189BE99F2252}" type="slidenum">
              <a:rPr lang="en-US" smtClean="0"/>
              <a:t>‹#›</a:t>
            </a:fld>
            <a:endParaRPr lang="en-US"/>
          </a:p>
        </p:txBody>
      </p:sp>
    </p:spTree>
    <p:extLst>
      <p:ext uri="{BB962C8B-B14F-4D97-AF65-F5344CB8AC3E}">
        <p14:creationId xmlns:p14="http://schemas.microsoft.com/office/powerpoint/2010/main" val="265858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5ACE32-1D2B-F74F-86F2-9C5569536FBF}" type="datetimeFigureOut">
              <a:rPr lang="en-US" smtClean="0"/>
              <a:t>5/22/2018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C678F-0B56-1E4E-8628-189BE99F2252}" type="slidenum">
              <a:rPr lang="en-US" smtClean="0"/>
              <a:t>‹#›</a:t>
            </a:fld>
            <a:endParaRPr lang="en-US"/>
          </a:p>
        </p:txBody>
      </p:sp>
    </p:spTree>
    <p:extLst>
      <p:ext uri="{BB962C8B-B14F-4D97-AF65-F5344CB8AC3E}">
        <p14:creationId xmlns:p14="http://schemas.microsoft.com/office/powerpoint/2010/main" val="277851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5ACE32-1D2B-F74F-86F2-9C5569536FBF}" type="datetimeFigureOut">
              <a:rPr lang="en-US" smtClean="0"/>
              <a:t>5/22/2018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C678F-0B56-1E4E-8628-189BE99F2252}" type="slidenum">
              <a:rPr lang="en-US" smtClean="0"/>
              <a:t>‹#›</a:t>
            </a:fld>
            <a:endParaRPr lang="en-US"/>
          </a:p>
        </p:txBody>
      </p:sp>
    </p:spTree>
    <p:extLst>
      <p:ext uri="{BB962C8B-B14F-4D97-AF65-F5344CB8AC3E}">
        <p14:creationId xmlns:p14="http://schemas.microsoft.com/office/powerpoint/2010/main" val="32352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ACE32-1D2B-F74F-86F2-9C5569536FBF}" type="datetimeFigureOut">
              <a:rPr lang="en-US" smtClean="0"/>
              <a:t>5/22/2018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C678F-0B56-1E4E-8628-189BE99F2252}" type="slidenum">
              <a:rPr lang="en-US" smtClean="0"/>
              <a:t>‹#›</a:t>
            </a:fld>
            <a:endParaRPr lang="en-US"/>
          </a:p>
        </p:txBody>
      </p:sp>
    </p:spTree>
    <p:extLst>
      <p:ext uri="{BB962C8B-B14F-4D97-AF65-F5344CB8AC3E}">
        <p14:creationId xmlns:p14="http://schemas.microsoft.com/office/powerpoint/2010/main" val="339249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ACE32-1D2B-F74F-86F2-9C5569536FBF}"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C678F-0B56-1E4E-8628-189BE99F2252}" type="slidenum">
              <a:rPr lang="en-US" smtClean="0"/>
              <a:t>‹#›</a:t>
            </a:fld>
            <a:endParaRPr lang="en-US"/>
          </a:p>
        </p:txBody>
      </p:sp>
    </p:spTree>
    <p:extLst>
      <p:ext uri="{BB962C8B-B14F-4D97-AF65-F5344CB8AC3E}">
        <p14:creationId xmlns:p14="http://schemas.microsoft.com/office/powerpoint/2010/main" val="182290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5ACE32-1D2B-F74F-86F2-9C5569536FBF}" type="datetimeFigureOut">
              <a:rPr lang="en-US" smtClean="0"/>
              <a:t>5/22/2018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C678F-0B56-1E4E-8628-189BE99F2252}" type="slidenum">
              <a:rPr lang="en-US" smtClean="0"/>
              <a:t>‹#›</a:t>
            </a:fld>
            <a:endParaRPr lang="en-US"/>
          </a:p>
        </p:txBody>
      </p:sp>
    </p:spTree>
    <p:extLst>
      <p:ext uri="{BB962C8B-B14F-4D97-AF65-F5344CB8AC3E}">
        <p14:creationId xmlns:p14="http://schemas.microsoft.com/office/powerpoint/2010/main" val="64771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ACE32-1D2B-F74F-86F2-9C5569536FBF}" type="datetimeFigureOut">
              <a:rPr lang="en-US" smtClean="0"/>
              <a:t>5/22/2018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C678F-0B56-1E4E-8628-189BE99F2252}" type="slidenum">
              <a:rPr lang="en-US" smtClean="0"/>
              <a:t>‹#›</a:t>
            </a:fld>
            <a:endParaRPr lang="en-US"/>
          </a:p>
        </p:txBody>
      </p:sp>
    </p:spTree>
    <p:extLst>
      <p:ext uri="{BB962C8B-B14F-4D97-AF65-F5344CB8AC3E}">
        <p14:creationId xmlns:p14="http://schemas.microsoft.com/office/powerpoint/2010/main" val="4112944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91002695"/>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0.png"/><Relationship Id="rId7" Type="http://schemas.openxmlformats.org/officeDocument/2006/relationships/diagramQuickStyle" Target="../diagrams/quickStyle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0.png"/><Relationship Id="rId7" Type="http://schemas.openxmlformats.org/officeDocument/2006/relationships/diagramQuickStyle" Target="../diagrams/quickStyle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4.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svg"/><Relationship Id="rId3" Type="http://schemas.openxmlformats.org/officeDocument/2006/relationships/image" Target="../media/image9.png"/><Relationship Id="rId7" Type="http://schemas.openxmlformats.org/officeDocument/2006/relationships/image" Target="../media/image26.sv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10.png"/><Relationship Id="rId9" Type="http://schemas.openxmlformats.org/officeDocument/2006/relationships/image" Target="../media/image28.sv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0.png"/><Relationship Id="rId7" Type="http://schemas.openxmlformats.org/officeDocument/2006/relationships/diagramQuickStyle" Target="../diagrams/quickStyle5.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mailto:RFPquestions@dycd.nyc.gov"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0.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1.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help@mocs.nyc.gov"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85BF"/>
        </a:solidFill>
        <a:effectLst/>
      </p:bgPr>
    </p:bg>
    <p:spTree>
      <p:nvGrpSpPr>
        <p:cNvPr id="1" name=""/>
        <p:cNvGrpSpPr/>
        <p:nvPr/>
      </p:nvGrpSpPr>
      <p:grpSpPr>
        <a:xfrm>
          <a:off x="0" y="0"/>
          <a:ext cx="0" cy="0"/>
          <a:chOff x="0" y="0"/>
          <a:chExt cx="0" cy="0"/>
        </a:xfrm>
      </p:grpSpPr>
      <p:sp>
        <p:nvSpPr>
          <p:cNvPr id="25" name="Freeform: Shape 16">
            <a:extLst>
              <a:ext uri="{FF2B5EF4-FFF2-40B4-BE49-F238E27FC236}">
                <a16:creationId xmlns="" xmlns:a16="http://schemas.microsoft.com/office/drawing/2014/main" id="{31103AB2-C090-458F-B752-294F23AFA8AD}"/>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64426" y="-4331"/>
            <a:ext cx="2579574"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Shape 18">
            <a:extLst>
              <a:ext uri="{FF2B5EF4-FFF2-40B4-BE49-F238E27FC236}">
                <a16:creationId xmlns="" xmlns:a16="http://schemas.microsoft.com/office/drawing/2014/main" id="{F6E384F5-137A-40B1-97F0-694CC6ECD59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113091"/>
            <a:ext cx="2798064"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0">
            <a:extLst>
              <a:ext uri="{FF2B5EF4-FFF2-40B4-BE49-F238E27FC236}">
                <a16:creationId xmlns="" xmlns:a16="http://schemas.microsoft.com/office/drawing/2014/main" id="{9DBC4630-03DA-474F-BBCB-BA3AE6B317A4}"/>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486" y="-4332"/>
            <a:ext cx="3182112"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2">
            <a:extLst>
              <a:ext uri="{FF2B5EF4-FFF2-40B4-BE49-F238E27FC236}">
                <a16:creationId xmlns="" xmlns:a16="http://schemas.microsoft.com/office/drawing/2014/main" id="{78418A25-6EAC-4140-BFE6-284E1925B5EE}"/>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10459" y="615908"/>
            <a:ext cx="2386584"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722" r="4636" b="-4"/>
          <a:stretch/>
        </p:blipFill>
        <p:spPr>
          <a:xfrm>
            <a:off x="4088376" y="457200"/>
            <a:ext cx="2288353" cy="3385210"/>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2638" r="20551" b="1"/>
          <a:stretch/>
        </p:blipFill>
        <p:spPr>
          <a:xfrm>
            <a:off x="6650966" y="-4331"/>
            <a:ext cx="2467155"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53074" r="5826" b="-1"/>
          <a:stretch/>
        </p:blipFill>
        <p:spPr>
          <a:xfrm>
            <a:off x="20" y="2279205"/>
            <a:ext cx="267345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0" name="TextBox 9"/>
          <p:cNvSpPr txBox="1"/>
          <p:nvPr/>
        </p:nvSpPr>
        <p:spPr>
          <a:xfrm>
            <a:off x="3017005" y="4551788"/>
            <a:ext cx="5196079" cy="1363215"/>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endParaRPr lang="en-US" sz="2900" kern="1200" dirty="0">
              <a:solidFill>
                <a:schemeClr val="tx1"/>
              </a:solidFill>
              <a:latin typeface="+mj-lt"/>
              <a:ea typeface="+mj-ea"/>
              <a:cs typeface="+mj-cs"/>
            </a:endParaRPr>
          </a:p>
        </p:txBody>
      </p:sp>
      <p:sp>
        <p:nvSpPr>
          <p:cNvPr id="24" name="TextBox 23"/>
          <p:cNvSpPr txBox="1"/>
          <p:nvPr/>
        </p:nvSpPr>
        <p:spPr>
          <a:xfrm>
            <a:off x="3103269" y="4280110"/>
            <a:ext cx="5196079" cy="1363215"/>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000" kern="1200" dirty="0">
                <a:solidFill>
                  <a:schemeClr val="bg1"/>
                </a:solidFill>
                <a:latin typeface="Franklin Gothic Demi" panose="020B0703020102020204" pitchFamily="34" charset="0"/>
                <a:ea typeface="+mj-ea"/>
                <a:cs typeface="+mj-cs"/>
              </a:rPr>
              <a:t>Pre-Proposal Conference</a:t>
            </a:r>
          </a:p>
        </p:txBody>
      </p:sp>
      <p:pic>
        <p:nvPicPr>
          <p:cNvPr id="15" name="Picture 14"/>
          <p:cNvPicPr>
            <a:picLocks noChangeAspect="1"/>
          </p:cNvPicPr>
          <p:nvPr/>
        </p:nvPicPr>
        <p:blipFill>
          <a:blip r:embed="rId6"/>
          <a:stretch>
            <a:fillRect/>
          </a:stretch>
        </p:blipFill>
        <p:spPr>
          <a:xfrm>
            <a:off x="7417248" y="5604452"/>
            <a:ext cx="1591672" cy="1121405"/>
          </a:xfrm>
          <a:prstGeom prst="rect">
            <a:avLst/>
          </a:prstGeom>
        </p:spPr>
      </p:pic>
      <p:sp>
        <p:nvSpPr>
          <p:cNvPr id="23" name="Oval 22"/>
          <p:cNvSpPr/>
          <p:nvPr/>
        </p:nvSpPr>
        <p:spPr>
          <a:xfrm>
            <a:off x="904866" y="-2131325"/>
            <a:ext cx="3021902" cy="4520450"/>
          </a:xfrm>
          <a:prstGeom prst="ellipse">
            <a:avLst/>
          </a:prstGeom>
          <a:gradFill>
            <a:gsLst>
              <a:gs pos="0">
                <a:srgbClr val="FDBD3B"/>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7"/>
          <a:stretch>
            <a:fillRect/>
          </a:stretch>
        </p:blipFill>
        <p:spPr>
          <a:xfrm>
            <a:off x="1020190" y="352358"/>
            <a:ext cx="2794334" cy="931444"/>
          </a:xfrm>
          <a:prstGeom prst="rect">
            <a:avLst/>
          </a:prstGeom>
        </p:spPr>
      </p:pic>
    </p:spTree>
    <p:extLst>
      <p:ext uri="{BB962C8B-B14F-4D97-AF65-F5344CB8AC3E}">
        <p14:creationId xmlns:p14="http://schemas.microsoft.com/office/powerpoint/2010/main" val="71799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sz="4000" dirty="0">
                <a:solidFill>
                  <a:srgbClr val="FDBA7A"/>
                </a:solidFill>
                <a:latin typeface="Franklin Gothic Demi" panose="020B0703020102020204" pitchFamily="34" charset="0"/>
              </a:rPr>
              <a:t>DOE OFFICE OF </a:t>
            </a:r>
            <a:br>
              <a:rPr lang="en-US" sz="4000" dirty="0">
                <a:solidFill>
                  <a:srgbClr val="FDBA7A"/>
                </a:solidFill>
                <a:latin typeface="Franklin Gothic Demi" panose="020B0703020102020204" pitchFamily="34" charset="0"/>
              </a:rPr>
            </a:br>
            <a:r>
              <a:rPr lang="en-US" sz="4000" dirty="0">
                <a:solidFill>
                  <a:srgbClr val="FDBA7A"/>
                </a:solidFill>
                <a:latin typeface="Franklin Gothic Demi" panose="020B0703020102020204" pitchFamily="34" charset="0"/>
              </a:rPr>
              <a:t>SCHOOL PARTNERSHIPS</a:t>
            </a:r>
          </a:p>
        </p:txBody>
      </p:sp>
      <p:sp>
        <p:nvSpPr>
          <p:cNvPr id="9" name="Content Placeholder 2"/>
          <p:cNvSpPr txBox="1">
            <a:spLocks/>
          </p:cNvSpPr>
          <p:nvPr/>
        </p:nvSpPr>
        <p:spPr>
          <a:xfrm>
            <a:off x="457200" y="2576085"/>
            <a:ext cx="8353153" cy="1991360"/>
          </a:xfr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Franklin Gothic Demi" panose="020B0703020102020204" pitchFamily="34" charset="0"/>
              </a:rPr>
              <a:t>T</a:t>
            </a:r>
            <a:r>
              <a:rPr kumimoji="0" lang="en-US" sz="2400" b="0" i="0" u="none" strike="noStrike" kern="1200" cap="none" spc="0" normalizeH="0" baseline="0" noProof="0" dirty="0">
                <a:ln>
                  <a:noFill/>
                </a:ln>
                <a:solidFill>
                  <a:srgbClr val="002060"/>
                </a:solidFill>
                <a:effectLst/>
                <a:uLnTx/>
                <a:uFillTx/>
                <a:latin typeface="Franklin Gothic Demi" panose="020B0703020102020204" pitchFamily="34" charset="0"/>
              </a:rPr>
              <a:t>he</a:t>
            </a:r>
            <a:r>
              <a:rPr kumimoji="0" lang="en-US" sz="2400" b="0" i="0" u="none" strike="noStrike" kern="1200" cap="none" spc="0" normalizeH="0" baseline="0" noProof="0" dirty="0">
                <a:ln>
                  <a:noFill/>
                </a:ln>
                <a:solidFill>
                  <a:srgbClr val="002060"/>
                </a:solidFill>
                <a:effectLst/>
                <a:uLnTx/>
                <a:uFillTx/>
                <a:latin typeface="Franklin Gothic Demi" panose="020B0703020102020204" pitchFamily="34" charset="0"/>
                <a:cs typeface="Arial" panose="020B0604020202020204" pitchFamily="34" charset="0"/>
              </a:rPr>
              <a:t> </a:t>
            </a:r>
            <a:r>
              <a:rPr kumimoji="0" lang="en-US" sz="2400" b="0" i="0" u="none" strike="noStrike" kern="1200" cap="none" spc="0" normalizeH="0" baseline="0" noProof="0" dirty="0">
                <a:ln>
                  <a:noFill/>
                </a:ln>
                <a:solidFill>
                  <a:srgbClr val="002060"/>
                </a:solidFill>
                <a:effectLst/>
                <a:uLnTx/>
                <a:uFillTx/>
                <a:latin typeface="Franklin Gothic Demi" panose="020B0703020102020204" pitchFamily="34" charset="0"/>
              </a:rPr>
              <a:t>Office of Community Schools supports schools to work with Community Based Organizations (CBOs)  to become places where children have </a:t>
            </a:r>
            <a:r>
              <a:rPr kumimoji="0" lang="en-US" sz="2400" b="1" i="0" u="none" strike="noStrike" kern="1200" cap="none" spc="0" normalizeH="0" baseline="0" noProof="0" dirty="0">
                <a:ln>
                  <a:noFill/>
                </a:ln>
                <a:solidFill>
                  <a:srgbClr val="FFA401"/>
                </a:solidFill>
                <a:effectLst/>
                <a:uLnTx/>
                <a:uFillTx/>
                <a:latin typeface="Franklin Gothic Demi" panose="020B0703020102020204" pitchFamily="34" charset="0"/>
                <a:cs typeface="Arial" panose="020B0604020202020204" pitchFamily="34" charset="0"/>
              </a:rPr>
              <a:t>opportunities to learn</a:t>
            </a:r>
            <a:r>
              <a:rPr kumimoji="0" lang="en-US" sz="2400" b="0" i="0" u="none" strike="noStrike" kern="1200" cap="none" spc="0" normalizeH="0" baseline="0" noProof="0" dirty="0">
                <a:ln>
                  <a:noFill/>
                </a:ln>
                <a:solidFill>
                  <a:srgbClr val="FFA401"/>
                </a:solidFill>
                <a:effectLst/>
                <a:uLnTx/>
                <a:uFillTx/>
                <a:latin typeface="Franklin Gothic Demi" panose="020B0703020102020204" pitchFamily="34" charset="0"/>
                <a:cs typeface="Arial" panose="020B0604020202020204" pitchFamily="34" charset="0"/>
              </a:rPr>
              <a:t>,</a:t>
            </a:r>
            <a:r>
              <a:rPr kumimoji="0" lang="en-US" sz="2400" b="1" i="0" u="none" strike="noStrike" kern="1200" cap="none" spc="0" normalizeH="0" baseline="0" noProof="0" dirty="0">
                <a:ln>
                  <a:noFill/>
                </a:ln>
                <a:solidFill>
                  <a:srgbClr val="FFA401"/>
                </a:solidFill>
                <a:effectLst/>
                <a:uLnTx/>
                <a:uFillTx/>
                <a:latin typeface="Franklin Gothic Demi" panose="020B0703020102020204" pitchFamily="34" charset="0"/>
                <a:cs typeface="Arial" panose="020B0604020202020204" pitchFamily="34" charset="0"/>
              </a:rPr>
              <a:t> gain skills</a:t>
            </a:r>
            <a:r>
              <a:rPr kumimoji="0" lang="en-US" sz="2400" b="0" i="0" u="none" strike="noStrike" kern="1200" cap="none" spc="0" normalizeH="0" baseline="0" noProof="0" dirty="0">
                <a:ln>
                  <a:noFill/>
                </a:ln>
                <a:solidFill>
                  <a:srgbClr val="FFA401"/>
                </a:solidFill>
                <a:effectLst/>
                <a:uLnTx/>
                <a:uFillTx/>
                <a:latin typeface="Franklin Gothic Demi" panose="020B0703020102020204" pitchFamily="34" charset="0"/>
                <a:cs typeface="Arial" panose="020B0604020202020204" pitchFamily="34" charset="0"/>
              </a:rPr>
              <a:t>, </a:t>
            </a:r>
            <a:r>
              <a:rPr kumimoji="0" lang="en-US" sz="2400" b="1" i="0" u="none" strike="noStrike" kern="1200" cap="none" spc="0" normalizeH="0" baseline="0" noProof="0" dirty="0">
                <a:ln>
                  <a:noFill/>
                </a:ln>
                <a:solidFill>
                  <a:srgbClr val="FFA401"/>
                </a:solidFill>
                <a:effectLst/>
                <a:uLnTx/>
                <a:uFillTx/>
                <a:latin typeface="Franklin Gothic Demi" panose="020B0703020102020204" pitchFamily="34" charset="0"/>
                <a:cs typeface="Arial" panose="020B0604020202020204" pitchFamily="34" charset="0"/>
              </a:rPr>
              <a:t>create joy, </a:t>
            </a:r>
            <a:r>
              <a:rPr kumimoji="0" lang="en-US" sz="2400" b="0" i="0" u="none" strike="noStrike" kern="1200" cap="none" spc="0" normalizeH="0" baseline="0" noProof="0" dirty="0">
                <a:ln>
                  <a:noFill/>
                </a:ln>
                <a:solidFill>
                  <a:srgbClr val="002060"/>
                </a:solidFill>
                <a:effectLst/>
                <a:uLnTx/>
                <a:uFillTx/>
                <a:latin typeface="Franklin Gothic Demi" panose="020B0703020102020204" pitchFamily="34" charset="0"/>
              </a:rPr>
              <a:t>and have experiences that</a:t>
            </a:r>
            <a:r>
              <a:rPr kumimoji="0" lang="en-US" sz="2400" b="0" i="0" u="none" strike="noStrike" kern="1200" cap="none" spc="0" normalizeH="0" baseline="0" noProof="0" dirty="0">
                <a:ln>
                  <a:noFill/>
                </a:ln>
                <a:solidFill>
                  <a:srgbClr val="002060"/>
                </a:solidFill>
                <a:effectLst/>
                <a:uLnTx/>
                <a:uFillTx/>
                <a:latin typeface="Franklin Gothic Demi" panose="020B0703020102020204" pitchFamily="34" charset="0"/>
                <a:cs typeface="Arial" panose="020B0604020202020204" pitchFamily="34" charset="0"/>
              </a:rPr>
              <a:t> </a:t>
            </a:r>
            <a:r>
              <a:rPr kumimoji="0" lang="en-US" sz="2400" b="1" i="0" u="none" strike="noStrike" kern="1200" cap="none" spc="0" normalizeH="0" baseline="0" noProof="0" dirty="0">
                <a:ln>
                  <a:noFill/>
                </a:ln>
                <a:solidFill>
                  <a:srgbClr val="FFA401"/>
                </a:solidFill>
                <a:effectLst/>
                <a:uLnTx/>
                <a:uFillTx/>
                <a:latin typeface="Franklin Gothic Demi" panose="020B0703020102020204" pitchFamily="34" charset="0"/>
                <a:cs typeface="Arial" panose="020B0604020202020204" pitchFamily="34" charset="0"/>
              </a:rPr>
              <a:t>ignite</a:t>
            </a:r>
            <a:r>
              <a:rPr kumimoji="0" lang="en-US" sz="2400" b="1" i="0" u="none" strike="noStrike" kern="1200" cap="none" spc="0" normalizeH="0" noProof="0" dirty="0">
                <a:ln>
                  <a:noFill/>
                </a:ln>
                <a:solidFill>
                  <a:srgbClr val="FFA401"/>
                </a:solidFill>
                <a:effectLst/>
                <a:uLnTx/>
                <a:uFillTx/>
                <a:latin typeface="Franklin Gothic Demi" panose="020B0703020102020204" pitchFamily="34" charset="0"/>
                <a:cs typeface="Arial" panose="020B0604020202020204" pitchFamily="34" charset="0"/>
              </a:rPr>
              <a:t> </a:t>
            </a:r>
            <a:r>
              <a:rPr kumimoji="0" lang="en-US" sz="2400" b="1" i="0" u="none" strike="noStrike" kern="1200" cap="none" spc="0" normalizeH="0" baseline="0" noProof="0" dirty="0">
                <a:ln>
                  <a:noFill/>
                </a:ln>
                <a:solidFill>
                  <a:srgbClr val="FFA401"/>
                </a:solidFill>
                <a:effectLst/>
                <a:uLnTx/>
                <a:uFillTx/>
                <a:latin typeface="Franklin Gothic Demi" panose="020B0703020102020204" pitchFamily="34" charset="0"/>
                <a:cs typeface="Arial" panose="020B0604020202020204" pitchFamily="34" charset="0"/>
              </a:rPr>
              <a:t>curiosity </a:t>
            </a:r>
            <a:r>
              <a:rPr kumimoji="0" lang="en-US" sz="2400" b="0" i="0" u="none" strike="noStrike" kern="1200" cap="none" spc="0" normalizeH="0" baseline="0" noProof="0" dirty="0">
                <a:ln>
                  <a:noFill/>
                </a:ln>
                <a:solidFill>
                  <a:srgbClr val="002060"/>
                </a:solidFill>
                <a:effectLst/>
                <a:uLnTx/>
                <a:uFillTx/>
                <a:latin typeface="Franklin Gothic Demi" panose="020B0703020102020204" pitchFamily="34" charset="0"/>
              </a:rPr>
              <a:t>and allow children to discover their </a:t>
            </a:r>
            <a:r>
              <a:rPr kumimoji="0" lang="en-US" sz="2400" b="1" i="0" u="none" strike="noStrike" kern="1200" cap="none" spc="0" normalizeH="0" baseline="0" noProof="0" dirty="0">
                <a:ln>
                  <a:noFill/>
                </a:ln>
                <a:solidFill>
                  <a:srgbClr val="FFA401"/>
                </a:solidFill>
                <a:effectLst/>
                <a:uLnTx/>
                <a:uFillTx/>
                <a:latin typeface="Franklin Gothic Demi" panose="020B0703020102020204" pitchFamily="34" charset="0"/>
                <a:cs typeface="Arial" panose="020B0604020202020204" pitchFamily="34" charset="0"/>
              </a:rPr>
              <a:t>passions and talents</a:t>
            </a:r>
            <a:r>
              <a:rPr kumimoji="0" lang="en-US" sz="2400" b="0" i="0" u="none" strike="noStrike" kern="1200" cap="none" spc="0" normalizeH="0" baseline="0" noProof="0" dirty="0">
                <a:ln>
                  <a:noFill/>
                </a:ln>
                <a:solidFill>
                  <a:srgbClr val="542804"/>
                </a:solidFill>
                <a:effectLst/>
                <a:uLnTx/>
                <a:uFillTx/>
                <a:latin typeface="Franklin Gothic Demi" panose="020B0703020102020204" pitchFamily="34" charset="0"/>
              </a:rPr>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788" b="0" i="0" u="none" strike="noStrike" kern="1200" cap="none" spc="0" normalizeH="0" baseline="0" noProof="0" dirty="0">
              <a:ln>
                <a:noFill/>
              </a:ln>
              <a:solidFill>
                <a:srgbClr val="542804"/>
              </a:solidFill>
              <a:effectLst/>
              <a:uLnTx/>
              <a:uFillTx/>
              <a:latin typeface="Calibri"/>
              <a:ea typeface="+mn-ea"/>
              <a:cs typeface="+mn-cs"/>
            </a:endParaRPr>
          </a:p>
          <a:p>
            <a:pPr marL="171450" marR="0" lvl="0" indent="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542804"/>
              </a:solidFill>
              <a:effectLst/>
              <a:uLnTx/>
              <a:uFillTx/>
              <a:latin typeface="Calibri"/>
              <a:ea typeface="+mn-ea"/>
              <a:cs typeface="+mn-cs"/>
            </a:endParaRPr>
          </a:p>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rgbClr val="1458A0"/>
              </a:solidFill>
              <a:effectLst/>
              <a:uLnTx/>
              <a:uFillTx/>
              <a:latin typeface="Calibri" pitchFamily="34" charset="0"/>
              <a:ea typeface="ＭＳ Ｐゴシック" pitchFamily="48" charset="-128"/>
              <a:cs typeface="+mn-cs"/>
            </a:endParaRPr>
          </a:p>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rgbClr val="1458A0"/>
              </a:solidFill>
              <a:effectLst/>
              <a:uLnTx/>
              <a:uFillTx/>
              <a:latin typeface="Calibri" pitchFamily="34" charset="0"/>
              <a:ea typeface="ＭＳ Ｐゴシック" pitchFamily="48" charset="-128"/>
              <a:cs typeface="+mn-cs"/>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 r="-5469" b="33800"/>
          <a:stretch/>
        </p:blipFill>
        <p:spPr>
          <a:xfrm>
            <a:off x="6418330" y="6245905"/>
            <a:ext cx="2725670" cy="488300"/>
          </a:xfrm>
          <a:prstGeom prst="rect">
            <a:avLst/>
          </a:prstGeom>
        </p:spPr>
      </p:pic>
    </p:spTree>
    <p:extLst>
      <p:ext uri="{BB962C8B-B14F-4D97-AF65-F5344CB8AC3E}">
        <p14:creationId xmlns:p14="http://schemas.microsoft.com/office/powerpoint/2010/main" val="267722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sz="4000" dirty="0">
                <a:solidFill>
                  <a:srgbClr val="FDBA7A"/>
                </a:solidFill>
                <a:latin typeface="Franklin Gothic Demi" panose="020B0703020102020204" pitchFamily="34" charset="0"/>
              </a:rPr>
              <a:t>PRINCIPLES FOR EFFECTIVE SCHOOL /CBO PARTNERSHIPS</a:t>
            </a:r>
          </a:p>
        </p:txBody>
      </p:sp>
      <p:sp>
        <p:nvSpPr>
          <p:cNvPr id="9" name="Content Placeholder 2"/>
          <p:cNvSpPr txBox="1">
            <a:spLocks/>
          </p:cNvSpPr>
          <p:nvPr/>
        </p:nvSpPr>
        <p:spPr>
          <a:xfrm>
            <a:off x="163903" y="2231027"/>
            <a:ext cx="8876580" cy="4281916"/>
          </a:xfr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buClr>
                <a:srgbClr val="FFBC3E"/>
              </a:buClr>
              <a:buFont typeface="Courier New" panose="02070309020205020404" pitchFamily="49" charset="0"/>
              <a:buChar char="o"/>
            </a:pPr>
            <a:r>
              <a:rPr lang="en-US" sz="2400" dirty="0">
                <a:solidFill>
                  <a:srgbClr val="002060"/>
                </a:solidFill>
                <a:latin typeface="Franklin Gothic Demi" panose="020B0703020102020204" pitchFamily="34" charset="0"/>
              </a:rPr>
              <a:t> School Partnership Agreement (SPA) is a minimum requirement for the RFP. Meetings with principals can be conducted between May 21st to July 3rd.</a:t>
            </a:r>
          </a:p>
          <a:p>
            <a:pPr lvl="0" algn="just">
              <a:buFont typeface="Courier New" panose="02070309020205020404" pitchFamily="49" charset="0"/>
              <a:buChar char="o"/>
            </a:pPr>
            <a:endParaRPr lang="en-US" sz="2400" dirty="0">
              <a:solidFill>
                <a:srgbClr val="002060"/>
              </a:solidFill>
              <a:latin typeface="Franklin Gothic Demi" panose="020B0703020102020204" pitchFamily="34" charset="0"/>
            </a:endParaRPr>
          </a:p>
          <a:p>
            <a:pPr lvl="0" algn="just">
              <a:buClr>
                <a:srgbClr val="FFBC3E"/>
              </a:buClr>
              <a:buFont typeface="Courier New" panose="02070309020205020404" pitchFamily="49" charset="0"/>
              <a:buChar char="o"/>
            </a:pPr>
            <a:r>
              <a:rPr lang="en-US" sz="2400" dirty="0">
                <a:solidFill>
                  <a:srgbClr val="002060"/>
                </a:solidFill>
                <a:latin typeface="Franklin Gothic Demi" panose="020B0703020102020204" pitchFamily="34" charset="0"/>
              </a:rPr>
              <a:t> Principals will need to sign off on a School Partnership Agreement (SPA) and proposals will not be considered without the principal’s signature. Principals have the option of signing multiple SPAs – each of the proposals will be considered. The proposal with the highest score will be awarded a COMPASS contract. </a:t>
            </a:r>
            <a:endParaRPr kumimoji="0" lang="en-US" sz="2400" b="0" i="0" u="none" strike="noStrike" kern="1200" cap="none" spc="0" normalizeH="0" baseline="0" noProof="0" dirty="0">
              <a:ln>
                <a:noFill/>
              </a:ln>
              <a:solidFill>
                <a:srgbClr val="542804"/>
              </a:solidFill>
              <a:effectLst/>
              <a:uLnTx/>
              <a:uFillTx/>
              <a:latin typeface="Calibri"/>
            </a:endParaRPr>
          </a:p>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rgbClr val="1458A0"/>
              </a:solidFill>
              <a:effectLst/>
              <a:uLnTx/>
              <a:uFillTx/>
              <a:latin typeface="Calibri" pitchFamily="34" charset="0"/>
              <a:ea typeface="ＭＳ Ｐゴシック" pitchFamily="48" charset="-128"/>
              <a:cs typeface="+mn-cs"/>
            </a:endParaRPr>
          </a:p>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rgbClr val="1458A0"/>
              </a:solidFill>
              <a:effectLst/>
              <a:uLnTx/>
              <a:uFillTx/>
              <a:latin typeface="Calibri" pitchFamily="34" charset="0"/>
              <a:ea typeface="ＭＳ Ｐゴシック" pitchFamily="48" charset="-128"/>
              <a:cs typeface="+mn-cs"/>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 r="-5469" b="33800"/>
          <a:stretch/>
        </p:blipFill>
        <p:spPr>
          <a:xfrm>
            <a:off x="6418330" y="6245905"/>
            <a:ext cx="2725670" cy="488300"/>
          </a:xfrm>
          <a:prstGeom prst="rect">
            <a:avLst/>
          </a:prstGeom>
        </p:spPr>
      </p:pic>
    </p:spTree>
    <p:extLst>
      <p:ext uri="{BB962C8B-B14F-4D97-AF65-F5344CB8AC3E}">
        <p14:creationId xmlns:p14="http://schemas.microsoft.com/office/powerpoint/2010/main" val="315491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sz="4000" dirty="0">
                <a:solidFill>
                  <a:srgbClr val="FDBA7A"/>
                </a:solidFill>
                <a:latin typeface="Franklin Gothic Demi" panose="020B0703020102020204" pitchFamily="34" charset="0"/>
              </a:rPr>
              <a:t>PRINCIPLES FOR EFFECTIVE SCHOOL /CBO PARTNERSHIPS CONTINUED</a:t>
            </a:r>
          </a:p>
        </p:txBody>
      </p:sp>
      <p:sp>
        <p:nvSpPr>
          <p:cNvPr id="9" name="Content Placeholder 2"/>
          <p:cNvSpPr txBox="1">
            <a:spLocks/>
          </p:cNvSpPr>
          <p:nvPr/>
        </p:nvSpPr>
        <p:spPr>
          <a:xfrm>
            <a:off x="163903" y="2231027"/>
            <a:ext cx="8876580" cy="4281916"/>
          </a:xfr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Clr>
                <a:srgbClr val="FFBC3E"/>
              </a:buClr>
              <a:buFont typeface="Courier New" panose="02070309020205020404" pitchFamily="49" charset="0"/>
              <a:buChar char="o"/>
            </a:pPr>
            <a:r>
              <a:rPr lang="en-US" sz="2400" dirty="0">
                <a:solidFill>
                  <a:srgbClr val="002060"/>
                </a:solidFill>
                <a:latin typeface="Franklin Gothic Demi" panose="020B0703020102020204" pitchFamily="34" charset="0"/>
              </a:rPr>
              <a:t> After the “interview,” principals must complete a simple summary of the meeting in the required Google form indicating whether or not they signed a School Partnership Agreement (SPA)—and if not, why.</a:t>
            </a:r>
          </a:p>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rgbClr val="1458A0"/>
              </a:solidFill>
              <a:effectLst/>
              <a:uLnTx/>
              <a:uFillTx/>
              <a:latin typeface="Calibri" pitchFamily="34" charset="0"/>
              <a:ea typeface="ＭＳ Ｐゴシック" pitchFamily="48" charset="-128"/>
              <a:cs typeface="+mn-cs"/>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 r="-5469" b="33800"/>
          <a:stretch/>
        </p:blipFill>
        <p:spPr>
          <a:xfrm>
            <a:off x="6418330" y="6245905"/>
            <a:ext cx="2725670" cy="488300"/>
          </a:xfrm>
          <a:prstGeom prst="rect">
            <a:avLst/>
          </a:prstGeom>
        </p:spPr>
      </p:pic>
    </p:spTree>
    <p:extLst>
      <p:ext uri="{BB962C8B-B14F-4D97-AF65-F5344CB8AC3E}">
        <p14:creationId xmlns:p14="http://schemas.microsoft.com/office/powerpoint/2010/main" val="161760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sz="4000" dirty="0">
                <a:solidFill>
                  <a:srgbClr val="FDBA7A"/>
                </a:solidFill>
                <a:latin typeface="Franklin Gothic Demi" panose="020B0703020102020204" pitchFamily="34" charset="0"/>
              </a:rPr>
              <a:t>PRINCIPLES FOR EFFECTIVE SCHOOL /CBO PARTNERSHIPS</a:t>
            </a:r>
          </a:p>
        </p:txBody>
      </p:sp>
      <p:sp>
        <p:nvSpPr>
          <p:cNvPr id="9" name="Content Placeholder 2"/>
          <p:cNvSpPr txBox="1">
            <a:spLocks/>
          </p:cNvSpPr>
          <p:nvPr/>
        </p:nvSpPr>
        <p:spPr>
          <a:xfrm>
            <a:off x="86079" y="2094835"/>
            <a:ext cx="8876580" cy="4281916"/>
          </a:xfr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just">
              <a:buClr>
                <a:srgbClr val="FFBC3E"/>
              </a:buClr>
              <a:buFont typeface="Courier New" panose="02070309020205020404" pitchFamily="49" charset="0"/>
              <a:buChar char="o"/>
            </a:pPr>
            <a:r>
              <a:rPr lang="en-US" sz="2400" dirty="0">
                <a:solidFill>
                  <a:srgbClr val="002060"/>
                </a:solidFill>
                <a:latin typeface="Franklin Gothic Demi" panose="020B0703020102020204" pitchFamily="34" charset="0"/>
              </a:rPr>
              <a:t>The Office of Community Schools has worked with DYCD to prioritize and strengthen relationships between schools and CBO partners – for instance, the host school Principal and CBO leadership will be expected to work collaboratively in defining and establishing COMPASS Program Director’s expectations including but not limited to being part of the hiring process. Additional items include but are not limited to:  </a:t>
            </a:r>
          </a:p>
          <a:p>
            <a:pPr lvl="1" algn="just"/>
            <a:r>
              <a:rPr lang="en-US" sz="2000" dirty="0">
                <a:solidFill>
                  <a:srgbClr val="FF9300"/>
                </a:solidFill>
                <a:latin typeface="Franklin Gothic Demi" panose="020B0703020102020204" pitchFamily="34" charset="0"/>
              </a:rPr>
              <a:t>Principal identifying a liaison from his/her staff to facilitate ongoing communication.</a:t>
            </a:r>
          </a:p>
          <a:p>
            <a:pPr lvl="1" algn="just"/>
            <a:r>
              <a:rPr lang="en-US" sz="2000" dirty="0">
                <a:solidFill>
                  <a:srgbClr val="FF9300"/>
                </a:solidFill>
                <a:latin typeface="Franklin Gothic Demi" panose="020B0703020102020204" pitchFamily="34" charset="0"/>
              </a:rPr>
              <a:t>COMPASS Program Director being part of school governance structure.</a:t>
            </a:r>
          </a:p>
          <a:p>
            <a:pPr lvl="1" algn="just"/>
            <a:r>
              <a:rPr lang="en-US" sz="2000" dirty="0">
                <a:solidFill>
                  <a:srgbClr val="FF9300"/>
                </a:solidFill>
                <a:latin typeface="Franklin Gothic Demi" panose="020B0703020102020204" pitchFamily="34" charset="0"/>
              </a:rPr>
              <a:t>Establishing regularly scheduled meetings with the Principal or designee.</a:t>
            </a:r>
          </a:p>
          <a:p>
            <a:pPr lvl="1" algn="just"/>
            <a:r>
              <a:rPr lang="en-US" sz="2000" dirty="0">
                <a:solidFill>
                  <a:srgbClr val="FF9300"/>
                </a:solidFill>
                <a:latin typeface="Franklin Gothic Demi" panose="020B0703020102020204" pitchFamily="34" charset="0"/>
              </a:rPr>
              <a:t>Identifying space, classrooms, and resources.</a:t>
            </a:r>
            <a:endParaRPr kumimoji="0" lang="en-US" sz="2000" b="0" i="0" u="none" strike="noStrike" kern="1200" cap="none" spc="0" normalizeH="0" baseline="0" noProof="0" dirty="0">
              <a:ln>
                <a:noFill/>
              </a:ln>
              <a:solidFill>
                <a:srgbClr val="542804"/>
              </a:solidFill>
              <a:effectLst/>
              <a:uLnTx/>
              <a:uFillTx/>
              <a:latin typeface="Calibri"/>
              <a:ea typeface="+mn-ea"/>
              <a:cs typeface="+mn-cs"/>
            </a:endParaRPr>
          </a:p>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rgbClr val="1458A0"/>
              </a:solidFill>
              <a:effectLst/>
              <a:uLnTx/>
              <a:uFillTx/>
              <a:latin typeface="Calibri" pitchFamily="34" charset="0"/>
              <a:ea typeface="ＭＳ Ｐゴシック" pitchFamily="48" charset="-128"/>
              <a:cs typeface="+mn-cs"/>
            </a:endParaRPr>
          </a:p>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rgbClr val="1458A0"/>
              </a:solidFill>
              <a:effectLst/>
              <a:uLnTx/>
              <a:uFillTx/>
              <a:latin typeface="Calibri" pitchFamily="34" charset="0"/>
              <a:ea typeface="ＭＳ Ｐゴシック" pitchFamily="48" charset="-128"/>
              <a:cs typeface="+mn-cs"/>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 r="-5469" b="33800"/>
          <a:stretch/>
        </p:blipFill>
        <p:spPr>
          <a:xfrm>
            <a:off x="6418330" y="6245905"/>
            <a:ext cx="2725670" cy="488300"/>
          </a:xfrm>
          <a:prstGeom prst="rect">
            <a:avLst/>
          </a:prstGeom>
        </p:spPr>
      </p:pic>
    </p:spTree>
    <p:extLst>
      <p:ext uri="{BB962C8B-B14F-4D97-AF65-F5344CB8AC3E}">
        <p14:creationId xmlns:p14="http://schemas.microsoft.com/office/powerpoint/2010/main" val="539012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sz="4000" dirty="0">
                <a:solidFill>
                  <a:srgbClr val="FDBA7A"/>
                </a:solidFill>
                <a:latin typeface="Franklin Gothic Demi" panose="020B0703020102020204" pitchFamily="34" charset="0"/>
              </a:rPr>
              <a:t>PRINCIPLES FOR EFFECTIVE SCHOOL /CBO PARTNERSHIPS</a:t>
            </a:r>
          </a:p>
        </p:txBody>
      </p:sp>
      <p:sp>
        <p:nvSpPr>
          <p:cNvPr id="9" name="Content Placeholder 2"/>
          <p:cNvSpPr txBox="1">
            <a:spLocks/>
          </p:cNvSpPr>
          <p:nvPr/>
        </p:nvSpPr>
        <p:spPr>
          <a:xfrm>
            <a:off x="43136" y="1992646"/>
            <a:ext cx="8980097" cy="4281916"/>
          </a:xfr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solidFill>
                  <a:srgbClr val="E46C0A"/>
                </a:solidFill>
                <a:latin typeface="Franklin Gothic Demi" panose="020B0703020102020204" pitchFamily="34" charset="0"/>
              </a:rPr>
              <a:t>PLANNING</a:t>
            </a:r>
          </a:p>
          <a:p>
            <a:pPr>
              <a:lnSpc>
                <a:spcPct val="120000"/>
              </a:lnSpc>
            </a:pPr>
            <a:r>
              <a:rPr lang="en-US" sz="1400" dirty="0">
                <a:solidFill>
                  <a:srgbClr val="002060"/>
                </a:solidFill>
                <a:latin typeface="Franklin Gothic Demi" panose="020B0703020102020204" pitchFamily="34" charset="0"/>
              </a:rPr>
              <a:t>Plan collaboratively from the start</a:t>
            </a:r>
          </a:p>
          <a:p>
            <a:pPr>
              <a:lnSpc>
                <a:spcPct val="120000"/>
              </a:lnSpc>
            </a:pPr>
            <a:r>
              <a:rPr lang="en-US" sz="1400" dirty="0">
                <a:solidFill>
                  <a:srgbClr val="002060"/>
                </a:solidFill>
                <a:latin typeface="Franklin Gothic Demi" panose="020B0703020102020204" pitchFamily="34" charset="0"/>
              </a:rPr>
              <a:t>Gather key stakeholders (parents, community members, school leadership team, participants, etc.) to develop and clarify the program vision </a:t>
            </a:r>
          </a:p>
          <a:p>
            <a:pPr>
              <a:lnSpc>
                <a:spcPct val="120000"/>
              </a:lnSpc>
            </a:pPr>
            <a:r>
              <a:rPr lang="en-US" sz="1400" dirty="0">
                <a:solidFill>
                  <a:srgbClr val="002060"/>
                </a:solidFill>
                <a:latin typeface="Franklin Gothic Demi" panose="020B0703020102020204" pitchFamily="34" charset="0"/>
              </a:rPr>
              <a:t>Participate in the selection of key program staff such as the Program Director &amp; Education Specialist</a:t>
            </a:r>
          </a:p>
          <a:p>
            <a:pPr>
              <a:lnSpc>
                <a:spcPct val="120000"/>
              </a:lnSpc>
            </a:pPr>
            <a:r>
              <a:rPr lang="en-US" sz="1400" dirty="0">
                <a:solidFill>
                  <a:srgbClr val="002060"/>
                </a:solidFill>
                <a:latin typeface="Franklin Gothic Demi" panose="020B0703020102020204" pitchFamily="34" charset="0"/>
              </a:rPr>
              <a:t>Clarify roles and responsibilities of both school and CBO staff</a:t>
            </a:r>
          </a:p>
          <a:p>
            <a:endParaRPr lang="en-US" sz="100" dirty="0">
              <a:solidFill>
                <a:srgbClr val="002060"/>
              </a:solidFill>
              <a:latin typeface="Franklin Gothic Demi" panose="020B0703020102020204" pitchFamily="34" charset="0"/>
            </a:endParaRPr>
          </a:p>
          <a:p>
            <a:pPr marL="0" indent="0">
              <a:buNone/>
            </a:pPr>
            <a:r>
              <a:rPr lang="en-US" sz="1400" b="1" dirty="0">
                <a:latin typeface="Franklin Gothic Demi" panose="020B0703020102020204" pitchFamily="34" charset="0"/>
              </a:rPr>
              <a:t> </a:t>
            </a:r>
            <a:r>
              <a:rPr lang="en-US" sz="1400" b="1" dirty="0">
                <a:solidFill>
                  <a:srgbClr val="E46C0A"/>
                </a:solidFill>
                <a:latin typeface="Franklin Gothic Demi" panose="020B0703020102020204" pitchFamily="34" charset="0"/>
              </a:rPr>
              <a:t>PROGRAMMING</a:t>
            </a:r>
          </a:p>
          <a:p>
            <a:pPr>
              <a:lnSpc>
                <a:spcPct val="120000"/>
              </a:lnSpc>
            </a:pPr>
            <a:r>
              <a:rPr lang="en-US" sz="1400" dirty="0">
                <a:solidFill>
                  <a:srgbClr val="002060"/>
                </a:solidFill>
                <a:latin typeface="Franklin Gothic Demi" panose="020B0703020102020204" pitchFamily="34" charset="0"/>
              </a:rPr>
              <a:t>Set ground rules</a:t>
            </a:r>
          </a:p>
          <a:p>
            <a:pPr>
              <a:lnSpc>
                <a:spcPct val="120000"/>
              </a:lnSpc>
            </a:pPr>
            <a:r>
              <a:rPr lang="en-US" sz="1400" dirty="0">
                <a:solidFill>
                  <a:srgbClr val="002060"/>
                </a:solidFill>
                <a:latin typeface="Franklin Gothic Demi" panose="020B0703020102020204" pitchFamily="34" charset="0"/>
              </a:rPr>
              <a:t>Start small and build gradually</a:t>
            </a:r>
          </a:p>
          <a:p>
            <a:pPr>
              <a:lnSpc>
                <a:spcPct val="120000"/>
              </a:lnSpc>
            </a:pPr>
            <a:r>
              <a:rPr lang="en-US" sz="1400" dirty="0">
                <a:solidFill>
                  <a:srgbClr val="002060"/>
                </a:solidFill>
                <a:latin typeface="Franklin Gothic Demi" panose="020B0703020102020204" pitchFamily="34" charset="0"/>
              </a:rPr>
              <a:t>Share decision-making</a:t>
            </a:r>
          </a:p>
          <a:p>
            <a:pPr>
              <a:lnSpc>
                <a:spcPct val="120000"/>
              </a:lnSpc>
            </a:pPr>
            <a:r>
              <a:rPr lang="en-US" sz="1400" dirty="0">
                <a:solidFill>
                  <a:srgbClr val="002060"/>
                </a:solidFill>
                <a:latin typeface="Franklin Gothic Demi" panose="020B0703020102020204" pitchFamily="34" charset="0"/>
              </a:rPr>
              <a:t>Prepare team members to work together</a:t>
            </a:r>
          </a:p>
          <a:p>
            <a:pPr>
              <a:lnSpc>
                <a:spcPct val="120000"/>
              </a:lnSpc>
            </a:pPr>
            <a:r>
              <a:rPr lang="en-US" sz="1400" dirty="0">
                <a:solidFill>
                  <a:srgbClr val="002060"/>
                </a:solidFill>
                <a:latin typeface="Franklin Gothic Demi" panose="020B0703020102020204" pitchFamily="34" charset="0"/>
              </a:rPr>
              <a:t>Make adjustments to the program as needed and keep lines of communication open with all stakeholders </a:t>
            </a:r>
          </a:p>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1" i="0" u="none" strike="noStrike" kern="1200" cap="none" spc="0" normalizeH="0" baseline="0" noProof="0" dirty="0">
              <a:ln>
                <a:noFill/>
              </a:ln>
              <a:solidFill>
                <a:srgbClr val="1458A0"/>
              </a:solidFill>
              <a:effectLst/>
              <a:uLnTx/>
              <a:uFillTx/>
              <a:latin typeface="Calibri" pitchFamily="34" charset="0"/>
              <a:ea typeface="ＭＳ Ｐゴシック" pitchFamily="48" charset="-128"/>
              <a:cs typeface="+mn-cs"/>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 r="-5469" b="33800"/>
          <a:stretch/>
        </p:blipFill>
        <p:spPr>
          <a:xfrm>
            <a:off x="6418330" y="6245905"/>
            <a:ext cx="2725670" cy="488300"/>
          </a:xfrm>
          <a:prstGeom prst="rect">
            <a:avLst/>
          </a:prstGeom>
        </p:spPr>
      </p:pic>
    </p:spTree>
    <p:extLst>
      <p:ext uri="{BB962C8B-B14F-4D97-AF65-F5344CB8AC3E}">
        <p14:creationId xmlns:p14="http://schemas.microsoft.com/office/powerpoint/2010/main" val="131687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a:stretch/>
        </p:blipFill>
        <p:spPr>
          <a:xfrm>
            <a:off x="20" y="-1115355"/>
            <a:ext cx="9143980" cy="6857990"/>
          </a:xfrm>
          <a:prstGeom prst="rect">
            <a:avLst/>
          </a:prstGeom>
        </p:spPr>
      </p:pic>
      <p:sp>
        <p:nvSpPr>
          <p:cNvPr id="6" name="TextBox 5"/>
          <p:cNvSpPr txBox="1"/>
          <p:nvPr/>
        </p:nvSpPr>
        <p:spPr>
          <a:xfrm>
            <a:off x="10679545" y="1512455"/>
            <a:ext cx="184666" cy="369332"/>
          </a:xfrm>
          <a:prstGeom prst="rect">
            <a:avLst/>
          </a:prstGeom>
          <a:noFill/>
        </p:spPr>
        <p:txBody>
          <a:bodyPr wrap="none" rtlCol="0">
            <a:spAutoFit/>
          </a:bodyPr>
          <a:lstStyle/>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941" y="692036"/>
            <a:ext cx="6185138" cy="201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20" y="4034475"/>
            <a:ext cx="9194780" cy="2554545"/>
          </a:xfrm>
          <a:prstGeom prst="rect">
            <a:avLst/>
          </a:prstGeom>
        </p:spPr>
        <p:txBody>
          <a:bodyPr wrap="square">
            <a:spAutoFit/>
          </a:bodyPr>
          <a:lstStyle/>
          <a:p>
            <a:r>
              <a:rPr lang="en-US" sz="2100" b="1" dirty="0">
                <a:solidFill>
                  <a:srgbClr val="FF9300"/>
                </a:solidFill>
                <a:latin typeface="Franklin Gothic Demi" panose="020B0703020102020204" pitchFamily="34" charset="0"/>
                <a:cs typeface="Arial" panose="020B0604020202020204" pitchFamily="34" charset="0"/>
              </a:rPr>
              <a:t>COMPREHENSIVE AFTER SCHOOL SYSTEM OF NYC (COMPASS</a:t>
            </a:r>
            <a:r>
              <a:rPr lang="en-US" sz="2100" b="1" dirty="0">
                <a:solidFill>
                  <a:srgbClr val="FDBA7A"/>
                </a:solidFill>
                <a:latin typeface="Franklin Gothic Demi" panose="020B0703020102020204" pitchFamily="34" charset="0"/>
                <a:cs typeface="Arial" panose="020B0604020202020204" pitchFamily="34" charset="0"/>
              </a:rPr>
              <a:t>) </a:t>
            </a:r>
            <a:r>
              <a:rPr lang="en-US" sz="2100" dirty="0">
                <a:solidFill>
                  <a:srgbClr val="002060"/>
                </a:solidFill>
                <a:latin typeface="Franklin Gothic Demi" panose="020B0703020102020204" pitchFamily="34" charset="0"/>
                <a:cs typeface="Arial" panose="020B0604020202020204" pitchFamily="34" charset="0"/>
              </a:rPr>
              <a:t>helps young people build knowledge, skills and self-confidence and nurtures their aspirations through a variety of high quality enrichment opportunities.</a:t>
            </a:r>
          </a:p>
          <a:p>
            <a:endParaRPr lang="en-US" sz="1200" dirty="0">
              <a:solidFill>
                <a:srgbClr val="002060"/>
              </a:solidFill>
              <a:latin typeface="Franklin Gothic Demi" panose="020B0703020102020204" pitchFamily="34" charset="0"/>
              <a:cs typeface="Arial" panose="020B0604020202020204" pitchFamily="34" charset="0"/>
            </a:endParaRPr>
          </a:p>
          <a:p>
            <a:r>
              <a:rPr lang="en-US" sz="2100" dirty="0">
                <a:solidFill>
                  <a:srgbClr val="002060"/>
                </a:solidFill>
                <a:latin typeface="Franklin Gothic Demi" panose="020B0703020102020204" pitchFamily="34" charset="0"/>
                <a:cs typeface="Arial" panose="020B0604020202020204" pitchFamily="34" charset="0"/>
              </a:rPr>
              <a:t>In partnership with community-based organizations through funding, capacity building, evaluation and advocacy, COMPASS strives to enhance and expand a sustainable network of out of school time programs for youth, families and communities.</a:t>
            </a:r>
          </a:p>
        </p:txBody>
      </p:sp>
    </p:spTree>
    <p:extLst>
      <p:ext uri="{BB962C8B-B14F-4D97-AF65-F5344CB8AC3E}">
        <p14:creationId xmlns:p14="http://schemas.microsoft.com/office/powerpoint/2010/main" val="273261873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sz="6000" dirty="0">
                <a:solidFill>
                  <a:srgbClr val="FDBA7A"/>
                </a:solidFill>
                <a:latin typeface="Franklin Gothic Demi" panose="020B0703020102020204" pitchFamily="34" charset="0"/>
              </a:rPr>
              <a:t>Overview</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sp>
        <p:nvSpPr>
          <p:cNvPr id="2" name="Rectangle 1"/>
          <p:cNvSpPr/>
          <p:nvPr/>
        </p:nvSpPr>
        <p:spPr>
          <a:xfrm>
            <a:off x="237475" y="2116327"/>
            <a:ext cx="8570193" cy="4601260"/>
          </a:xfrm>
          <a:prstGeom prst="rect">
            <a:avLst/>
          </a:prstGeom>
        </p:spPr>
        <p:txBody>
          <a:bodyPr wrap="square">
            <a:spAutoFit/>
          </a:bodyPr>
          <a:lstStyle/>
          <a:p>
            <a:pPr marL="742950" lvl="1" indent="-285750">
              <a:buClr>
                <a:srgbClr val="FDBA7A"/>
              </a:buClr>
              <a:buFont typeface="Courier New" panose="02070309020205020404" pitchFamily="49" charset="0"/>
              <a:buChar char="o"/>
            </a:pPr>
            <a:r>
              <a:rPr lang="en-US" sz="2000" dirty="0">
                <a:solidFill>
                  <a:srgbClr val="002060"/>
                </a:solidFill>
                <a:latin typeface="Franklin Gothic Demi" panose="020B0703020102020204" pitchFamily="34" charset="0"/>
                <a:cs typeface="Arial" panose="020B0604020202020204" pitchFamily="34" charset="0"/>
              </a:rPr>
              <a:t>DYCD is seeking qualified non-profit organizations to operate year-round COMPASS elementary and middle school after school programs, serving students in grades K-5, and 6-8 public and charter schools.</a:t>
            </a:r>
          </a:p>
          <a:p>
            <a:pPr lvl="1">
              <a:buClr>
                <a:srgbClr val="FDBA7A"/>
              </a:buClr>
            </a:pPr>
            <a:endParaRPr lang="en-US" sz="1700" dirty="0">
              <a:solidFill>
                <a:srgbClr val="002060"/>
              </a:solidFill>
              <a:latin typeface="Franklin Gothic Demi" panose="020B0703020102020204" pitchFamily="34" charset="0"/>
              <a:cs typeface="Arial" panose="020B0604020202020204" pitchFamily="34" charset="0"/>
            </a:endParaRPr>
          </a:p>
          <a:p>
            <a:pPr marL="1200150" lvl="2" indent="-285750">
              <a:buClr>
                <a:srgbClr val="FF9300"/>
              </a:buClr>
              <a:buFont typeface="Courier New" panose="02070309020205020404" pitchFamily="49" charset="0"/>
              <a:buChar char="o"/>
            </a:pPr>
            <a:r>
              <a:rPr lang="en-US" dirty="0">
                <a:solidFill>
                  <a:srgbClr val="002060"/>
                </a:solidFill>
                <a:latin typeface="Franklin Gothic Demi" panose="020B0703020102020204" pitchFamily="34" charset="0"/>
                <a:cs typeface="Arial" panose="020B0604020202020204" pitchFamily="34" charset="0"/>
              </a:rPr>
              <a:t>COMPASS Elementary school programs that promote positive youth development, encourage youth leadership, foster social and emotional skills, and support the expansion of knowledge and mastery of skills.</a:t>
            </a:r>
          </a:p>
          <a:p>
            <a:pPr marL="1200150" lvl="2" indent="-285750">
              <a:buClr>
                <a:srgbClr val="FDBA7A"/>
              </a:buClr>
              <a:buFont typeface="Courier New" panose="02070309020205020404" pitchFamily="49" charset="0"/>
              <a:buChar char="o"/>
            </a:pPr>
            <a:endParaRPr lang="en-US" dirty="0">
              <a:solidFill>
                <a:srgbClr val="002060"/>
              </a:solidFill>
              <a:latin typeface="Franklin Gothic Demi" panose="020B0703020102020204" pitchFamily="34" charset="0"/>
              <a:cs typeface="Arial" panose="020B0604020202020204" pitchFamily="34" charset="0"/>
            </a:endParaRPr>
          </a:p>
          <a:p>
            <a:pPr marL="1200150" lvl="2" indent="-285750">
              <a:buClr>
                <a:srgbClr val="FDBA7A"/>
              </a:buClr>
              <a:buFont typeface="Courier New" panose="02070309020205020404" pitchFamily="49" charset="0"/>
              <a:buChar char="o"/>
            </a:pPr>
            <a:r>
              <a:rPr lang="en-US" dirty="0">
                <a:solidFill>
                  <a:srgbClr val="002060"/>
                </a:solidFill>
                <a:latin typeface="Franklin Gothic Demi" panose="020B0703020102020204" pitchFamily="34" charset="0"/>
                <a:cs typeface="Arial" panose="020B0604020202020204" pitchFamily="34" charset="0"/>
              </a:rPr>
              <a:t>COMPASS Middle school programs that encourage youth to experience the joy of learning outside the classroom while fostering social, emotional and cognitive skills, with activity options that allow for youth voice and choice.</a:t>
            </a:r>
          </a:p>
          <a:p>
            <a:pPr marL="742950" lvl="1" indent="-285750">
              <a:buClr>
                <a:srgbClr val="FDBA7A"/>
              </a:buClr>
              <a:buFont typeface="Courier New" panose="02070309020205020404" pitchFamily="49" charset="0"/>
              <a:buChar char="o"/>
            </a:pPr>
            <a:endParaRPr lang="en-US" sz="1600" dirty="0">
              <a:solidFill>
                <a:srgbClr val="002060"/>
              </a:solidFill>
              <a:latin typeface="Franklin Gothic Demi" panose="020B0703020102020204" pitchFamily="34" charset="0"/>
              <a:cs typeface="Arial" panose="020B0604020202020204" pitchFamily="34" charset="0"/>
            </a:endParaRPr>
          </a:p>
          <a:p>
            <a:pPr marL="742950" lvl="1" indent="-285750">
              <a:buClr>
                <a:srgbClr val="FDBA7A"/>
              </a:buClr>
              <a:buFont typeface="Courier New" panose="02070309020205020404" pitchFamily="49" charset="0"/>
              <a:buChar char="o"/>
            </a:pPr>
            <a:endParaRPr lang="en-US" sz="1600" dirty="0">
              <a:solidFill>
                <a:srgbClr val="002060"/>
              </a:solidFill>
              <a:latin typeface="Franklin Gothic Demi" panose="020B0703020102020204" pitchFamily="34" charset="0"/>
              <a:cs typeface="Arial" panose="020B0604020202020204" pitchFamily="34" charset="0"/>
            </a:endParaRPr>
          </a:p>
          <a:p>
            <a:pPr marL="742950" lvl="1" indent="-285750">
              <a:buClr>
                <a:srgbClr val="FDBA7A"/>
              </a:buClr>
              <a:buFont typeface="Courier New" panose="02070309020205020404" pitchFamily="49" charset="0"/>
              <a:buChar char="o"/>
            </a:pPr>
            <a:endParaRPr lang="en-US" sz="2000" dirty="0">
              <a:solidFill>
                <a:srgbClr val="002060"/>
              </a:solidFill>
              <a:latin typeface="Franklin Gothic Demi" panose="020B0703020102020204" pitchFamily="34" charset="0"/>
              <a:cs typeface="Arial" panose="020B0604020202020204" pitchFamily="34" charset="0"/>
            </a:endParaRPr>
          </a:p>
        </p:txBody>
      </p:sp>
    </p:spTree>
    <p:extLst>
      <p:ext uri="{BB962C8B-B14F-4D97-AF65-F5344CB8AC3E}">
        <p14:creationId xmlns:p14="http://schemas.microsoft.com/office/powerpoint/2010/main" val="3199934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sz="6000" dirty="0">
                <a:solidFill>
                  <a:srgbClr val="FDBA7A"/>
                </a:solidFill>
                <a:latin typeface="Franklin Gothic Demi" panose="020B0703020102020204" pitchFamily="34" charset="0"/>
              </a:rPr>
              <a:t>Goals</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l="714" r="714"/>
          <a:stretch>
            <a:fillRect/>
          </a:stretch>
        </p:blipFill>
        <p:spPr bwMode="auto">
          <a:xfrm>
            <a:off x="1462817" y="2226275"/>
            <a:ext cx="6218366" cy="3639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EF5FA"/>
                  </a:outerShdw>
                </a:effectLst>
              </a14:hiddenEffects>
            </a:ext>
          </a:extLst>
        </p:spPr>
      </p:pic>
    </p:spTree>
    <p:extLst>
      <p:ext uri="{BB962C8B-B14F-4D97-AF65-F5344CB8AC3E}">
        <p14:creationId xmlns:p14="http://schemas.microsoft.com/office/powerpoint/2010/main" val="11879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sz="4800" dirty="0">
                <a:solidFill>
                  <a:srgbClr val="FDBA7A"/>
                </a:solidFill>
                <a:latin typeface="Franklin Gothic Demi" panose="020B0703020102020204" pitchFamily="34" charset="0"/>
              </a:rPr>
              <a:t>Program Expectations:</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graphicFrame>
        <p:nvGraphicFramePr>
          <p:cNvPr id="2" name="Diagram 1"/>
          <p:cNvGraphicFramePr/>
          <p:nvPr>
            <p:extLst>
              <p:ext uri="{D42A27DB-BD31-4B8C-83A1-F6EECF244321}">
                <p14:modId xmlns:p14="http://schemas.microsoft.com/office/powerpoint/2010/main" val="1811105677"/>
              </p:ext>
            </p:extLst>
          </p:nvPr>
        </p:nvGraphicFramePr>
        <p:xfrm>
          <a:off x="293298" y="2203521"/>
          <a:ext cx="8850702" cy="40231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7303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sz="4800" dirty="0">
                <a:solidFill>
                  <a:srgbClr val="FDBA7A"/>
                </a:solidFill>
                <a:latin typeface="Franklin Gothic Demi" panose="020B0703020102020204" pitchFamily="34" charset="0"/>
              </a:rPr>
              <a:t>Program Design: Expectations</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graphicFrame>
        <p:nvGraphicFramePr>
          <p:cNvPr id="2" name="Diagram 1"/>
          <p:cNvGraphicFramePr/>
          <p:nvPr>
            <p:extLst>
              <p:ext uri="{D42A27DB-BD31-4B8C-83A1-F6EECF244321}">
                <p14:modId xmlns:p14="http://schemas.microsoft.com/office/powerpoint/2010/main" val="2591295570"/>
              </p:ext>
            </p:extLst>
          </p:nvPr>
        </p:nvGraphicFramePr>
        <p:xfrm>
          <a:off x="240174" y="2228154"/>
          <a:ext cx="8664927" cy="37777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4353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dirty="0">
                <a:solidFill>
                  <a:srgbClr val="FDBA7A"/>
                </a:solidFill>
                <a:latin typeface="Franklin Gothic Demi" panose="020B0703020102020204" pitchFamily="34" charset="0"/>
              </a:rPr>
              <a:t>Department of Youth and Community Development</a:t>
            </a:r>
          </a:p>
        </p:txBody>
      </p:sp>
      <p:sp>
        <p:nvSpPr>
          <p:cNvPr id="9" name="TextBox 8"/>
          <p:cNvSpPr txBox="1"/>
          <p:nvPr/>
        </p:nvSpPr>
        <p:spPr>
          <a:xfrm>
            <a:off x="267727" y="1947209"/>
            <a:ext cx="8229600" cy="1938992"/>
          </a:xfrm>
          <a:prstGeom prst="rect">
            <a:avLst/>
          </a:prstGeom>
          <a:noFill/>
        </p:spPr>
        <p:txBody>
          <a:bodyPr wrap="square" rtlCol="0">
            <a:spAutoFit/>
          </a:bodyPr>
          <a:lstStyle/>
          <a:p>
            <a:pPr algn="ctr"/>
            <a:r>
              <a:rPr lang="en-US" sz="2000" dirty="0">
                <a:solidFill>
                  <a:srgbClr val="FF9300"/>
                </a:solidFill>
                <a:latin typeface="Franklin Gothic Demi" panose="020B0703020102020204" pitchFamily="34" charset="0"/>
              </a:rPr>
              <a:t>Our Mission </a:t>
            </a:r>
          </a:p>
          <a:p>
            <a:pPr marL="342900" indent="-342900" algn="ctr">
              <a:buFont typeface="Courier New" panose="02070309020205020404" pitchFamily="49" charset="0"/>
              <a:buChar char="o"/>
            </a:pPr>
            <a:endParaRPr lang="en-US" sz="2000" dirty="0">
              <a:solidFill>
                <a:srgbClr val="002060"/>
              </a:solidFill>
              <a:latin typeface="Franklin Gothic Demi" panose="020B0703020102020204" pitchFamily="34" charset="0"/>
            </a:endParaRPr>
          </a:p>
          <a:p>
            <a:pPr algn="ctr"/>
            <a:r>
              <a:rPr lang="en-US" sz="2000" dirty="0">
                <a:solidFill>
                  <a:srgbClr val="002060"/>
                </a:solidFill>
                <a:latin typeface="Franklin Gothic Demi" panose="020B0703020102020204" pitchFamily="34" charset="0"/>
              </a:rPr>
              <a:t>The New York City Department of Youth and Community Development (DYCD) invests in a network of community-based organizations and programs to alleviate the effects of poverty and provide opportunities for New Yorkers and communities to flourish. </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sp>
        <p:nvSpPr>
          <p:cNvPr id="12" name="TextBox 11"/>
          <p:cNvSpPr txBox="1"/>
          <p:nvPr/>
        </p:nvSpPr>
        <p:spPr>
          <a:xfrm>
            <a:off x="308916" y="4000605"/>
            <a:ext cx="8229600" cy="1631216"/>
          </a:xfrm>
          <a:prstGeom prst="rect">
            <a:avLst/>
          </a:prstGeom>
          <a:noFill/>
        </p:spPr>
        <p:txBody>
          <a:bodyPr wrap="square" rtlCol="0">
            <a:spAutoFit/>
          </a:bodyPr>
          <a:lstStyle/>
          <a:p>
            <a:pPr algn="ctr"/>
            <a:r>
              <a:rPr lang="en-US" sz="2000" dirty="0">
                <a:solidFill>
                  <a:srgbClr val="FF9300"/>
                </a:solidFill>
                <a:latin typeface="Franklin Gothic Demi" panose="020B0703020102020204" pitchFamily="34" charset="0"/>
              </a:rPr>
              <a:t>Our Vision</a:t>
            </a:r>
          </a:p>
          <a:p>
            <a:pPr algn="ctr"/>
            <a:endParaRPr lang="en-US" sz="2000" dirty="0">
              <a:solidFill>
                <a:srgbClr val="FDBA7A"/>
              </a:solidFill>
              <a:latin typeface="Franklin Gothic Demi" panose="020B0703020102020204" pitchFamily="34" charset="0"/>
            </a:endParaRPr>
          </a:p>
          <a:p>
            <a:pPr algn="ctr"/>
            <a:r>
              <a:rPr lang="en-US" sz="2000" dirty="0">
                <a:solidFill>
                  <a:srgbClr val="002060"/>
                </a:solidFill>
                <a:latin typeface="Franklin Gothic Demi" panose="020B0703020102020204" pitchFamily="34" charset="0"/>
              </a:rPr>
              <a:t>DYCD strives to improve the quality of life of New Yorkers by collaborating with local organizations and investing in the talents and assets of communities to help them, develop, grow and thrive.</a:t>
            </a:r>
          </a:p>
        </p:txBody>
      </p:sp>
    </p:spTree>
    <p:extLst>
      <p:ext uri="{BB962C8B-B14F-4D97-AF65-F5344CB8AC3E}">
        <p14:creationId xmlns:p14="http://schemas.microsoft.com/office/powerpoint/2010/main" val="324242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3"/>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dirty="0">
                <a:solidFill>
                  <a:srgbClr val="FDBA7A"/>
                </a:solidFill>
                <a:latin typeface="Franklin Gothic Demi" panose="020B0703020102020204" pitchFamily="34" charset="0"/>
              </a:rPr>
              <a:t>Elementary School </a:t>
            </a:r>
            <a:br>
              <a:rPr lang="en-US" dirty="0">
                <a:solidFill>
                  <a:srgbClr val="FDBA7A"/>
                </a:solidFill>
                <a:latin typeface="Franklin Gothic Demi" panose="020B0703020102020204" pitchFamily="34" charset="0"/>
              </a:rPr>
            </a:br>
            <a:r>
              <a:rPr lang="en-US" dirty="0">
                <a:solidFill>
                  <a:srgbClr val="FDBA7A"/>
                </a:solidFill>
                <a:latin typeface="Franklin Gothic Demi" panose="020B0703020102020204" pitchFamily="34" charset="0"/>
              </a:rPr>
              <a:t>Required Hours</a:t>
            </a:r>
          </a:p>
        </p:txBody>
      </p:sp>
      <p:pic>
        <p:nvPicPr>
          <p:cNvPr id="10" name="Picture 9"/>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5">
            <a:duotone>
              <a:prstClr val="black"/>
              <a:schemeClr val="accent6">
                <a:tint val="45000"/>
                <a:satMod val="400000"/>
              </a:schemeClr>
            </a:duotone>
          </a:blip>
          <a:stretch>
            <a:fillRect/>
          </a:stretch>
        </p:blipFill>
        <p:spPr>
          <a:xfrm>
            <a:off x="116607" y="6100331"/>
            <a:ext cx="987574" cy="695791"/>
          </a:xfrm>
          <a:prstGeom prst="rect">
            <a:avLst/>
          </a:prstGeom>
        </p:spPr>
      </p:pic>
      <p:sp>
        <p:nvSpPr>
          <p:cNvPr id="16" name="Text Box 13"/>
          <p:cNvSpPr txBox="1">
            <a:spLocks noChangeArrowheads="1"/>
          </p:cNvSpPr>
          <p:nvPr/>
        </p:nvSpPr>
        <p:spPr bwMode="auto">
          <a:xfrm>
            <a:off x="5981516" y="3731133"/>
            <a:ext cx="2308225" cy="709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Franklin Gothic Demi" panose="020B0703020102020204" pitchFamily="34" charset="0"/>
              </a:rPr>
              <a:t>1,020 hours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Franklin Gothic Demi" panose="020B0703020102020204" pitchFamily="34" charset="0"/>
              </a:rPr>
              <a:t>annually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4"/>
          <p:cNvSpPr txBox="1">
            <a:spLocks noChangeArrowheads="1"/>
          </p:cNvSpPr>
          <p:nvPr/>
        </p:nvSpPr>
        <p:spPr bwMode="auto">
          <a:xfrm>
            <a:off x="5079640" y="3103430"/>
            <a:ext cx="998537" cy="22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Franklin Gothic Demi" panose="020B0703020102020204" pitchFamily="34" charset="0"/>
              </a:rPr>
              <a:t>Summer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5"/>
          <p:cNvSpPr txBox="1">
            <a:spLocks noChangeArrowheads="1"/>
          </p:cNvSpPr>
          <p:nvPr/>
        </p:nvSpPr>
        <p:spPr bwMode="auto">
          <a:xfrm>
            <a:off x="5101153" y="4097465"/>
            <a:ext cx="998538" cy="222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Franklin Gothic Demi" panose="020B0703020102020204" pitchFamily="34" charset="0"/>
              </a:rPr>
              <a:t>School Year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16"/>
          <p:cNvSpPr txBox="1">
            <a:spLocks noChangeArrowheads="1"/>
          </p:cNvSpPr>
          <p:nvPr/>
        </p:nvSpPr>
        <p:spPr bwMode="auto">
          <a:xfrm>
            <a:off x="3109633" y="3856935"/>
            <a:ext cx="1539875" cy="8143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50" b="0" i="0" u="none" strike="noStrike" cap="none" normalizeH="0" baseline="0" dirty="0">
                <a:ln>
                  <a:noFill/>
                </a:ln>
                <a:solidFill>
                  <a:srgbClr val="FFFFFF"/>
                </a:solidFill>
                <a:effectLst/>
                <a:latin typeface="Franklin Gothic Demi" panose="020B0703020102020204" pitchFamily="34" charset="0"/>
              </a:rPr>
              <a:t>36 weeks of the school year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50" b="0" i="0" u="none" strike="noStrike" cap="none" normalizeH="0" baseline="0" dirty="0">
                <a:ln>
                  <a:noFill/>
                </a:ln>
                <a:solidFill>
                  <a:srgbClr val="FFFFFF"/>
                </a:solidFill>
                <a:effectLst/>
                <a:latin typeface="Franklin Gothic Demi" panose="020B0703020102020204" pitchFamily="34" charset="0"/>
              </a:rPr>
              <a:t>(September 1 to June 30) </a:t>
            </a:r>
            <a:endParaRPr kumimoji="0" lang="en-US" altLang="en-US" sz="1350" b="0" i="0" u="none" strike="noStrike" cap="none" normalizeH="0" baseline="0" dirty="0">
              <a:ln>
                <a:noFill/>
              </a:ln>
              <a:solidFill>
                <a:schemeClr val="tx1"/>
              </a:solidFill>
              <a:effectLst/>
              <a:latin typeface="Arial" panose="020B0604020202020204" pitchFamily="34" charset="0"/>
            </a:endParaRPr>
          </a:p>
        </p:txBody>
      </p:sp>
      <p:sp>
        <p:nvSpPr>
          <p:cNvPr id="20" name="Text Box 17"/>
          <p:cNvSpPr txBox="1">
            <a:spLocks noChangeArrowheads="1"/>
          </p:cNvSpPr>
          <p:nvPr/>
        </p:nvSpPr>
        <p:spPr bwMode="auto">
          <a:xfrm>
            <a:off x="3153456" y="2741716"/>
            <a:ext cx="1539875" cy="9318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FFFF"/>
                </a:solidFill>
                <a:effectLst/>
                <a:latin typeface="Franklin Gothic Demi" panose="020B0703020102020204" pitchFamily="34" charset="0"/>
              </a:rPr>
              <a:t>350 hours over a period of 7 weeks: 10 hours per day, Monday to Friday, 8 a.m. to 6 p.m.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21" name="Text Box 18"/>
          <p:cNvSpPr txBox="1">
            <a:spLocks noChangeArrowheads="1"/>
          </p:cNvSpPr>
          <p:nvPr/>
        </p:nvSpPr>
        <p:spPr bwMode="auto">
          <a:xfrm>
            <a:off x="1075820" y="4374237"/>
            <a:ext cx="1657350" cy="1158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50" b="0" i="0" u="none" strike="noStrike" cap="none" normalizeH="0" baseline="0" dirty="0">
                <a:ln>
                  <a:noFill/>
                </a:ln>
                <a:solidFill>
                  <a:srgbClr val="FFFFFF"/>
                </a:solidFill>
                <a:effectLst/>
                <a:latin typeface="Franklin Gothic Demi" panose="020B0703020102020204" pitchFamily="34" charset="0"/>
              </a:rPr>
              <a:t>130 hours during school closing days: 10 hours per day, 8 a.m. to 6 p.m., on 13 school closing days. </a:t>
            </a:r>
            <a:endParaRPr kumimoji="0" lang="en-US" altLang="en-US" sz="1350" b="0" i="0" u="none" strike="noStrike" cap="none" normalizeH="0" baseline="0" dirty="0">
              <a:ln>
                <a:noFill/>
              </a:ln>
              <a:solidFill>
                <a:schemeClr val="tx1"/>
              </a:solidFill>
              <a:effectLst/>
              <a:latin typeface="Arial" panose="020B0604020202020204" pitchFamily="34" charset="0"/>
            </a:endParaRPr>
          </a:p>
        </p:txBody>
      </p:sp>
      <p:sp>
        <p:nvSpPr>
          <p:cNvPr id="22" name="Text Box 19"/>
          <p:cNvSpPr txBox="1">
            <a:spLocks noChangeArrowheads="1"/>
          </p:cNvSpPr>
          <p:nvPr/>
        </p:nvSpPr>
        <p:spPr bwMode="auto">
          <a:xfrm>
            <a:off x="1109797" y="2974748"/>
            <a:ext cx="1657350" cy="1158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Franklin Gothic Demi" panose="020B0703020102020204" pitchFamily="34" charset="0"/>
              </a:rPr>
              <a:t>540 hours: at least 3 hours per day after school, Monday to Friday.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7" name="Picture 26"/>
          <p:cNvPicPr>
            <a:picLocks noChangeAspect="1"/>
          </p:cNvPicPr>
          <p:nvPr/>
        </p:nvPicPr>
        <p:blipFill>
          <a:blip r:embed="rId6"/>
          <a:stretch>
            <a:fillRect/>
          </a:stretch>
        </p:blipFill>
        <p:spPr>
          <a:xfrm>
            <a:off x="6532052" y="3364382"/>
            <a:ext cx="1163798" cy="322800"/>
          </a:xfrm>
          <a:prstGeom prst="rect">
            <a:avLst/>
          </a:prstGeom>
        </p:spPr>
      </p:pic>
      <p:graphicFrame>
        <p:nvGraphicFramePr>
          <p:cNvPr id="23" name="Table 22">
            <a:extLst/>
          </p:cNvPr>
          <p:cNvGraphicFramePr>
            <a:graphicFrameLocks noGrp="1"/>
          </p:cNvGraphicFramePr>
          <p:nvPr>
            <p:extLst>
              <p:ext uri="{D42A27DB-BD31-4B8C-83A1-F6EECF244321}">
                <p14:modId xmlns:p14="http://schemas.microsoft.com/office/powerpoint/2010/main" val="3281233888"/>
              </p:ext>
            </p:extLst>
          </p:nvPr>
        </p:nvGraphicFramePr>
        <p:xfrm>
          <a:off x="917365" y="2233398"/>
          <a:ext cx="7248795" cy="2880360"/>
        </p:xfrm>
        <a:graphic>
          <a:graphicData uri="http://schemas.openxmlformats.org/drawingml/2006/table">
            <a:tbl>
              <a:tblPr firstRow="1" firstCol="1" bandRow="1">
                <a:tableStyleId>{0505E3EF-67EA-436B-97B2-0124C06EBD24}</a:tableStyleId>
              </a:tblPr>
              <a:tblGrid>
                <a:gridCol w="1878009">
                  <a:extLst>
                    <a:ext uri="{9D8B030D-6E8A-4147-A177-3AD203B41FA5}">
                      <a16:colId xmlns="" xmlns:a16="http://schemas.microsoft.com/office/drawing/2014/main" val="20000"/>
                    </a:ext>
                  </a:extLst>
                </a:gridCol>
                <a:gridCol w="3866218">
                  <a:extLst>
                    <a:ext uri="{9D8B030D-6E8A-4147-A177-3AD203B41FA5}">
                      <a16:colId xmlns="" xmlns:a16="http://schemas.microsoft.com/office/drawing/2014/main" val="20001"/>
                    </a:ext>
                  </a:extLst>
                </a:gridCol>
                <a:gridCol w="1504568">
                  <a:extLst>
                    <a:ext uri="{9D8B030D-6E8A-4147-A177-3AD203B41FA5}">
                      <a16:colId xmlns="" xmlns:a16="http://schemas.microsoft.com/office/drawing/2014/main" val="20002"/>
                    </a:ext>
                  </a:extLst>
                </a:gridCol>
              </a:tblGrid>
              <a:tr h="603648">
                <a:tc>
                  <a:txBody>
                    <a:bodyPr/>
                    <a:lstStyle/>
                    <a:p>
                      <a:pPr marL="0" marR="0" algn="ctr">
                        <a:spcBef>
                          <a:spcPts val="0"/>
                        </a:spcBef>
                        <a:spcAft>
                          <a:spcPts val="0"/>
                        </a:spcAft>
                      </a:pPr>
                      <a:r>
                        <a:rPr lang="en-US" sz="1400" b="0" dirty="0">
                          <a:solidFill>
                            <a:srgbClr val="002060"/>
                          </a:solidFill>
                          <a:effectLst/>
                          <a:latin typeface="Franklin Gothic Demi" panose="020B0703020102020204" pitchFamily="34" charset="0"/>
                        </a:rPr>
                        <a:t>SERVICE</a:t>
                      </a:r>
                      <a:r>
                        <a:rPr lang="en-US" sz="1400" b="0" baseline="0" dirty="0">
                          <a:solidFill>
                            <a:srgbClr val="002060"/>
                          </a:solidFill>
                          <a:effectLst/>
                          <a:latin typeface="Franklin Gothic Demi" panose="020B0703020102020204" pitchFamily="34" charset="0"/>
                        </a:rPr>
                        <a:t> DAYS</a:t>
                      </a:r>
                      <a:endParaRPr lang="en-US" sz="1400" b="0" dirty="0">
                        <a:solidFill>
                          <a:srgbClr val="002060"/>
                        </a:solidFill>
                        <a:effectLst/>
                        <a:latin typeface="Franklin Gothic Demi" panose="020B0703020102020204" pitchFamily="34" charset="0"/>
                        <a:ea typeface="Calibri"/>
                        <a:cs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b="0" dirty="0">
                          <a:solidFill>
                            <a:srgbClr val="002060"/>
                          </a:solidFill>
                          <a:effectLst/>
                          <a:latin typeface="Franklin Gothic Demi" panose="020B0703020102020204" pitchFamily="34" charset="0"/>
                        </a:rPr>
                        <a:t>OPERATING HOURS</a:t>
                      </a:r>
                      <a:endParaRPr lang="en-US" sz="1400" b="0" dirty="0">
                        <a:solidFill>
                          <a:srgbClr val="002060"/>
                        </a:solidFill>
                        <a:effectLst/>
                        <a:latin typeface="Franklin Gothic Demi" panose="020B0703020102020204" pitchFamily="34" charset="0"/>
                        <a:ea typeface="Calibri"/>
                        <a:cs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b="0" dirty="0">
                          <a:solidFill>
                            <a:srgbClr val="002060"/>
                          </a:solidFill>
                          <a:effectLst/>
                          <a:latin typeface="Franklin Gothic Demi" panose="020B0703020102020204" pitchFamily="34" charset="0"/>
                        </a:rPr>
                        <a:t>TOTAL OPERATING HOURS</a:t>
                      </a:r>
                      <a:endParaRPr lang="en-US" sz="1400" b="0" dirty="0">
                        <a:solidFill>
                          <a:srgbClr val="002060"/>
                        </a:solidFill>
                        <a:effectLst/>
                        <a:latin typeface="Franklin Gothic Demi" panose="020B0703020102020204" pitchFamily="34" charset="0"/>
                        <a:ea typeface="Calibri"/>
                        <a:cs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10000"/>
                  </a:ext>
                </a:extLst>
              </a:tr>
              <a:tr h="21127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0" dirty="0">
                        <a:solidFill>
                          <a:srgbClr val="002060"/>
                        </a:solidFill>
                        <a:latin typeface="Franklin Gothic Demi" panose="020B07030201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0" dirty="0">
                        <a:solidFill>
                          <a:srgbClr val="002060"/>
                        </a:solidFill>
                        <a:latin typeface="Franklin Gothic Demi" panose="020B07030201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0" dirty="0">
                          <a:solidFill>
                            <a:srgbClr val="002060"/>
                          </a:solidFill>
                          <a:latin typeface="Franklin Gothic Demi" panose="020B0703020102020204" pitchFamily="34" charset="0"/>
                        </a:rPr>
                        <a:t>Monday - Friday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0" i="1" dirty="0">
                          <a:solidFill>
                            <a:srgbClr val="002060"/>
                          </a:solidFill>
                          <a:latin typeface="Franklin Gothic Demi" panose="020B0703020102020204" pitchFamily="34" charset="0"/>
                        </a:rPr>
                        <a:t>(3 hours per day)</a:t>
                      </a:r>
                    </a:p>
                    <a:p>
                      <a:pPr marL="0" marR="0">
                        <a:spcBef>
                          <a:spcPts val="0"/>
                        </a:spcBef>
                        <a:spcAft>
                          <a:spcPts val="0"/>
                        </a:spcAft>
                      </a:pPr>
                      <a:endParaRPr lang="en-US" sz="1100" b="0" dirty="0">
                        <a:effectLst/>
                        <a:latin typeface="Franklin Gothic Demi" panose="020B0703020102020204" pitchFamily="34" charset="0"/>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spcBef>
                          <a:spcPts val="0"/>
                        </a:spcBef>
                        <a:spcAft>
                          <a:spcPts val="0"/>
                        </a:spcAft>
                      </a:pPr>
                      <a:endParaRPr lang="en-US" sz="1100" b="0" dirty="0">
                        <a:solidFill>
                          <a:srgbClr val="002060"/>
                        </a:solidFill>
                        <a:latin typeface="Franklin Gothic Demi" panose="020B0703020102020204" pitchFamily="34" charset="0"/>
                        <a:cs typeface="Arial"/>
                      </a:endParaRPr>
                    </a:p>
                    <a:p>
                      <a:pPr marL="0" marR="0" indent="0" algn="ctr">
                        <a:spcBef>
                          <a:spcPts val="0"/>
                        </a:spcBef>
                        <a:spcAft>
                          <a:spcPts val="0"/>
                        </a:spcAft>
                        <a:buFont typeface="Arial" panose="020B0604020202020204" pitchFamily="34" charset="0"/>
                        <a:buNone/>
                      </a:pPr>
                      <a:r>
                        <a:rPr lang="en-US" sz="1600" b="0" dirty="0">
                          <a:solidFill>
                            <a:srgbClr val="002060"/>
                          </a:solidFill>
                          <a:latin typeface="Franklin Gothic Demi" panose="020B0703020102020204" pitchFamily="34" charset="0"/>
                          <a:cs typeface="Arial"/>
                        </a:rPr>
                        <a:t>     540 hours during school year </a:t>
                      </a:r>
                    </a:p>
                    <a:p>
                      <a:pPr marL="0" marR="0" algn="ctr">
                        <a:spcBef>
                          <a:spcPts val="0"/>
                        </a:spcBef>
                        <a:spcAft>
                          <a:spcPts val="0"/>
                        </a:spcAft>
                      </a:pPr>
                      <a:r>
                        <a:rPr lang="en-US" sz="1400" b="0" i="1" dirty="0">
                          <a:solidFill>
                            <a:srgbClr val="002060"/>
                          </a:solidFill>
                          <a:latin typeface="Franklin Gothic Demi" panose="020B0703020102020204" pitchFamily="34" charset="0"/>
                          <a:cs typeface="Arial"/>
                        </a:rPr>
                        <a:t>        (15 hours per week X 36 weeks) </a:t>
                      </a:r>
                    </a:p>
                    <a:p>
                      <a:pPr marL="0" marR="0" indent="0" algn="ctr">
                        <a:spcBef>
                          <a:spcPts val="0"/>
                        </a:spcBef>
                        <a:spcAft>
                          <a:spcPts val="0"/>
                        </a:spcAft>
                        <a:buFont typeface="Arial" panose="020B0604020202020204" pitchFamily="34" charset="0"/>
                        <a:buNone/>
                      </a:pPr>
                      <a:r>
                        <a:rPr lang="en-US" sz="1600" b="0" i="1" dirty="0">
                          <a:solidFill>
                            <a:srgbClr val="002060"/>
                          </a:solidFill>
                          <a:latin typeface="Franklin Gothic Demi" panose="020B0703020102020204" pitchFamily="34" charset="0"/>
                          <a:cs typeface="Arial"/>
                        </a:rPr>
                        <a:t/>
                      </a:r>
                      <a:br>
                        <a:rPr lang="en-US" sz="1600" b="0" i="1" dirty="0">
                          <a:solidFill>
                            <a:srgbClr val="002060"/>
                          </a:solidFill>
                          <a:latin typeface="Franklin Gothic Demi" panose="020B0703020102020204" pitchFamily="34" charset="0"/>
                          <a:cs typeface="Arial"/>
                        </a:rPr>
                      </a:br>
                      <a:r>
                        <a:rPr lang="en-US" sz="1600" b="0" i="1" dirty="0">
                          <a:solidFill>
                            <a:srgbClr val="002060"/>
                          </a:solidFill>
                          <a:latin typeface="Franklin Gothic Demi" panose="020B0703020102020204" pitchFamily="34" charset="0"/>
                          <a:cs typeface="Arial"/>
                        </a:rPr>
                        <a:t>      </a:t>
                      </a:r>
                      <a:r>
                        <a:rPr lang="en-US" sz="1600" b="0" dirty="0">
                          <a:solidFill>
                            <a:srgbClr val="002060"/>
                          </a:solidFill>
                          <a:latin typeface="Franklin Gothic Demi" panose="020B0703020102020204" pitchFamily="34" charset="0"/>
                          <a:cs typeface="Arial"/>
                        </a:rPr>
                        <a:t>130 school holiday hours </a:t>
                      </a:r>
                    </a:p>
                    <a:p>
                      <a:pPr marL="0" marR="0" algn="ctr">
                        <a:spcBef>
                          <a:spcPts val="0"/>
                        </a:spcBef>
                        <a:spcAft>
                          <a:spcPts val="0"/>
                        </a:spcAft>
                      </a:pPr>
                      <a:r>
                        <a:rPr lang="en-US" sz="1400" b="0" dirty="0">
                          <a:solidFill>
                            <a:srgbClr val="002060"/>
                          </a:solidFill>
                          <a:latin typeface="Franklin Gothic Demi" panose="020B0703020102020204" pitchFamily="34" charset="0"/>
                          <a:cs typeface="Arial"/>
                        </a:rPr>
                        <a:t>            (</a:t>
                      </a:r>
                      <a:r>
                        <a:rPr lang="en-US" sz="1400" b="0" i="1" dirty="0">
                          <a:solidFill>
                            <a:srgbClr val="002060"/>
                          </a:solidFill>
                          <a:latin typeface="Franklin Gothic Demi" panose="020B0703020102020204" pitchFamily="34" charset="0"/>
                          <a:cs typeface="Arial"/>
                        </a:rPr>
                        <a:t>10 hours X 13 holidays)</a:t>
                      </a:r>
                    </a:p>
                    <a:p>
                      <a:pPr marL="0" marR="0" algn="ctr">
                        <a:spcBef>
                          <a:spcPts val="0"/>
                        </a:spcBef>
                        <a:spcAft>
                          <a:spcPts val="0"/>
                        </a:spcAft>
                      </a:pPr>
                      <a:r>
                        <a:rPr lang="en-US" sz="1600" b="0" dirty="0">
                          <a:solidFill>
                            <a:srgbClr val="002060"/>
                          </a:solidFill>
                          <a:latin typeface="Franklin Gothic Demi" panose="020B0703020102020204" pitchFamily="34" charset="0"/>
                          <a:cs typeface="Arial"/>
                        </a:rPr>
                        <a:t/>
                      </a:r>
                      <a:br>
                        <a:rPr lang="en-US" sz="1600" b="0" dirty="0">
                          <a:solidFill>
                            <a:srgbClr val="002060"/>
                          </a:solidFill>
                          <a:latin typeface="Franklin Gothic Demi" panose="020B0703020102020204" pitchFamily="34" charset="0"/>
                          <a:cs typeface="Arial"/>
                        </a:rPr>
                      </a:br>
                      <a:r>
                        <a:rPr lang="en-US" sz="1600" b="0" dirty="0">
                          <a:solidFill>
                            <a:srgbClr val="002060"/>
                          </a:solidFill>
                          <a:latin typeface="Franklin Gothic Demi" panose="020B0703020102020204" pitchFamily="34" charset="0"/>
                          <a:cs typeface="Arial"/>
                        </a:rPr>
                        <a:t>      350 hours during the summer </a:t>
                      </a:r>
                    </a:p>
                    <a:p>
                      <a:pPr marL="0" marR="0" algn="ctr">
                        <a:spcBef>
                          <a:spcPts val="0"/>
                        </a:spcBef>
                        <a:spcAft>
                          <a:spcPts val="0"/>
                        </a:spcAft>
                      </a:pPr>
                      <a:r>
                        <a:rPr lang="en-US" sz="1400" b="0" i="1" dirty="0">
                          <a:solidFill>
                            <a:srgbClr val="002060"/>
                          </a:solidFill>
                          <a:latin typeface="Franklin Gothic Demi" panose="020B0703020102020204" pitchFamily="34" charset="0"/>
                          <a:cs typeface="Arial"/>
                        </a:rPr>
                        <a:t>                (50 hours X 7 weeks)</a:t>
                      </a:r>
                    </a:p>
                    <a:p>
                      <a:pPr marL="0" marR="0" algn="l">
                        <a:spcBef>
                          <a:spcPts val="0"/>
                        </a:spcBef>
                        <a:spcAft>
                          <a:spcPts val="0"/>
                        </a:spcAft>
                      </a:pPr>
                      <a:endParaRPr lang="en-US" sz="1400" b="0" i="1" dirty="0">
                        <a:effectLst/>
                        <a:latin typeface="Franklin Gothic Demi" panose="020B0703020102020204" pitchFamily="34" charset="0"/>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0" dirty="0">
                          <a:solidFill>
                            <a:srgbClr val="002060"/>
                          </a:solidFill>
                          <a:effectLst/>
                          <a:latin typeface="Franklin Gothic Demi" panose="020B0703020102020204" pitchFamily="34" charset="0"/>
                          <a:ea typeface="Calibri"/>
                          <a:cs typeface="Times New Roman"/>
                        </a:rPr>
                        <a:t>1,020</a:t>
                      </a:r>
                    </a:p>
                    <a:p>
                      <a:pPr marL="0" marR="0" algn="ctr">
                        <a:spcBef>
                          <a:spcPts val="0"/>
                        </a:spcBef>
                        <a:spcAft>
                          <a:spcPts val="0"/>
                        </a:spcAft>
                      </a:pPr>
                      <a:endParaRPr lang="en-US" sz="2400" b="0" dirty="0">
                        <a:solidFill>
                          <a:srgbClr val="002060"/>
                        </a:solidFill>
                        <a:effectLst/>
                        <a:latin typeface="Franklin Gothic Demi" panose="020B0703020102020204" pitchFamily="34" charset="0"/>
                        <a:ea typeface="Calibri"/>
                        <a:cs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sp>
        <p:nvSpPr>
          <p:cNvPr id="15" name="Rectangle 14">
            <a:extLst/>
          </p:cNvPr>
          <p:cNvSpPr/>
          <p:nvPr/>
        </p:nvSpPr>
        <p:spPr>
          <a:xfrm>
            <a:off x="20" y="4949662"/>
            <a:ext cx="9143980" cy="1785104"/>
          </a:xfrm>
          <a:prstGeom prst="rect">
            <a:avLst/>
          </a:prstGeom>
        </p:spPr>
        <p:txBody>
          <a:bodyPr wrap="square">
            <a:spAutoFit/>
          </a:bodyPr>
          <a:lstStyle/>
          <a:p>
            <a:r>
              <a:rPr lang="en-US" sz="1400" b="1" dirty="0">
                <a:solidFill>
                  <a:srgbClr val="002060"/>
                </a:solidFill>
                <a:latin typeface="Franklin Gothic Demi" panose="020B0703020102020204" pitchFamily="34" charset="0"/>
              </a:rPr>
              <a:t>                                                </a:t>
            </a:r>
          </a:p>
          <a:p>
            <a:pPr algn="ctr"/>
            <a:r>
              <a:rPr lang="en-US" sz="1600" b="1" u="sng" dirty="0">
                <a:solidFill>
                  <a:srgbClr val="002060"/>
                </a:solidFill>
                <a:latin typeface="Franklin Gothic Book" panose="020B0503020102020204" pitchFamily="34" charset="0"/>
              </a:rPr>
              <a:t>REQUIRED PROGRAM MODEL COMPONENTS (School Year &amp; Summer)</a:t>
            </a:r>
          </a:p>
          <a:p>
            <a:pPr marL="285750" indent="-285750" algn="ctr">
              <a:buFont typeface="Wingdings" panose="05000000000000000000" pitchFamily="2" charset="2"/>
              <a:buChar char="ü"/>
            </a:pPr>
            <a:r>
              <a:rPr lang="en-US" sz="1600" dirty="0">
                <a:solidFill>
                  <a:srgbClr val="002060"/>
                </a:solidFill>
                <a:latin typeface="Franklin Gothic Book" panose="020B0503020102020204" pitchFamily="34" charset="0"/>
              </a:rPr>
              <a:t>Homework Help/Academic support</a:t>
            </a:r>
          </a:p>
          <a:p>
            <a:pPr marL="285750" indent="-285750" algn="ctr">
              <a:buFont typeface="Wingdings" panose="05000000000000000000" pitchFamily="2" charset="2"/>
              <a:buChar char="ü"/>
            </a:pPr>
            <a:r>
              <a:rPr lang="en-US" sz="1600" dirty="0">
                <a:solidFill>
                  <a:srgbClr val="002060"/>
                </a:solidFill>
                <a:latin typeface="Franklin Gothic Book" panose="020B0503020102020204" pitchFamily="34" charset="0"/>
              </a:rPr>
              <a:t>(2) Hours per week of STEM or Literacy-focused enrichment activities scheduled for at least 1 semester at a time</a:t>
            </a:r>
          </a:p>
          <a:p>
            <a:pPr marL="285750" indent="-285750" algn="ctr">
              <a:buFont typeface="Wingdings" panose="05000000000000000000" pitchFamily="2" charset="2"/>
              <a:buChar char="ü"/>
            </a:pPr>
            <a:r>
              <a:rPr lang="en-US" sz="1600" dirty="0">
                <a:solidFill>
                  <a:srgbClr val="002060"/>
                </a:solidFill>
                <a:latin typeface="Franklin Gothic Book" panose="020B0503020102020204" pitchFamily="34" charset="0"/>
              </a:rPr>
              <a:t>90 minutes of physical activity per week per participant</a:t>
            </a:r>
          </a:p>
          <a:p>
            <a:pPr marL="285750" indent="-285750" algn="ctr">
              <a:buFont typeface="Wingdings" panose="05000000000000000000" pitchFamily="2" charset="2"/>
              <a:buChar char="ü"/>
            </a:pPr>
            <a:r>
              <a:rPr lang="en-US" sz="1600" dirty="0">
                <a:solidFill>
                  <a:srgbClr val="002060"/>
                </a:solidFill>
                <a:latin typeface="Franklin Gothic Book" panose="020B0503020102020204" pitchFamily="34" charset="0"/>
              </a:rPr>
              <a:t>Target enrollment: Kindergarten -5</a:t>
            </a:r>
            <a:r>
              <a:rPr lang="en-US" sz="1600" baseline="30000" dirty="0">
                <a:solidFill>
                  <a:srgbClr val="002060"/>
                </a:solidFill>
                <a:latin typeface="Franklin Gothic Book" panose="020B0503020102020204" pitchFamily="34" charset="0"/>
              </a:rPr>
              <a:t>th</a:t>
            </a:r>
            <a:r>
              <a:rPr lang="en-US" sz="1600" dirty="0">
                <a:solidFill>
                  <a:srgbClr val="002060"/>
                </a:solidFill>
                <a:latin typeface="Franklin Gothic Book" panose="020B0503020102020204" pitchFamily="34" charset="0"/>
              </a:rPr>
              <a:t> grade students</a:t>
            </a:r>
          </a:p>
        </p:txBody>
      </p:sp>
    </p:spTree>
    <p:extLst>
      <p:ext uri="{BB962C8B-B14F-4D97-AF65-F5344CB8AC3E}">
        <p14:creationId xmlns:p14="http://schemas.microsoft.com/office/powerpoint/2010/main" val="288530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3"/>
          <a:srcRect/>
          <a:stretch/>
        </p:blipFill>
        <p:spPr>
          <a:xfrm>
            <a:off x="-5368" y="10"/>
            <a:ext cx="9149368" cy="6857990"/>
          </a:xfrm>
          <a:prstGeom prst="rect">
            <a:avLst/>
          </a:prstGeom>
        </p:spPr>
      </p:pic>
      <p:sp>
        <p:nvSpPr>
          <p:cNvPr id="8" name="Title 8"/>
          <p:cNvSpPr>
            <a:spLocks noGrp="1"/>
          </p:cNvSpPr>
          <p:nvPr>
            <p:ph type="title"/>
          </p:nvPr>
        </p:nvSpPr>
        <p:spPr>
          <a:xfrm>
            <a:off x="116607" y="274771"/>
            <a:ext cx="8836134" cy="1143000"/>
          </a:xfrm>
        </p:spPr>
        <p:txBody>
          <a:bodyPr>
            <a:noAutofit/>
          </a:bodyPr>
          <a:lstStyle/>
          <a:p>
            <a:r>
              <a:rPr lang="en-US" sz="4800" dirty="0">
                <a:solidFill>
                  <a:srgbClr val="FDBA7A"/>
                </a:solidFill>
                <a:latin typeface="Franklin Gothic Demi" panose="020B0703020102020204" pitchFamily="34" charset="0"/>
              </a:rPr>
              <a:t>Program Design:  </a:t>
            </a:r>
            <a:br>
              <a:rPr lang="en-US" sz="4800" dirty="0">
                <a:solidFill>
                  <a:srgbClr val="FDBA7A"/>
                </a:solidFill>
                <a:latin typeface="Franklin Gothic Demi" panose="020B0703020102020204" pitchFamily="34" charset="0"/>
              </a:rPr>
            </a:br>
            <a:r>
              <a:rPr lang="en-US" sz="4800" dirty="0">
                <a:solidFill>
                  <a:srgbClr val="FDBA7A"/>
                </a:solidFill>
                <a:latin typeface="Franklin Gothic Demi" panose="020B0703020102020204" pitchFamily="34" charset="0"/>
              </a:rPr>
              <a:t>Elementary Program Activities</a:t>
            </a:r>
          </a:p>
        </p:txBody>
      </p:sp>
      <p:pic>
        <p:nvPicPr>
          <p:cNvPr id="10" name="Picture 9"/>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5">
            <a:duotone>
              <a:prstClr val="black"/>
              <a:schemeClr val="accent6">
                <a:tint val="45000"/>
                <a:satMod val="400000"/>
              </a:schemeClr>
            </a:duotone>
          </a:blip>
          <a:stretch>
            <a:fillRect/>
          </a:stretch>
        </p:blipFill>
        <p:spPr>
          <a:xfrm>
            <a:off x="116607" y="6100331"/>
            <a:ext cx="987574" cy="695791"/>
          </a:xfrm>
          <a:prstGeom prst="rect">
            <a:avLst/>
          </a:prstGeom>
        </p:spPr>
      </p:pic>
      <p:pic>
        <p:nvPicPr>
          <p:cNvPr id="18" name="Picture 17"/>
          <p:cNvPicPr>
            <a:picLocks noChangeAspect="1"/>
          </p:cNvPicPr>
          <p:nvPr/>
        </p:nvPicPr>
        <p:blipFill>
          <a:blip r:embed="rId6"/>
          <a:stretch>
            <a:fillRect/>
          </a:stretch>
        </p:blipFill>
        <p:spPr>
          <a:xfrm>
            <a:off x="1875930" y="4140342"/>
            <a:ext cx="1163798" cy="322800"/>
          </a:xfrm>
          <a:prstGeom prst="rect">
            <a:avLst/>
          </a:prstGeom>
        </p:spPr>
      </p:pic>
      <p:grpSp>
        <p:nvGrpSpPr>
          <p:cNvPr id="9" name="Group 8">
            <a:extLst/>
          </p:cNvPr>
          <p:cNvGrpSpPr/>
          <p:nvPr/>
        </p:nvGrpSpPr>
        <p:grpSpPr>
          <a:xfrm>
            <a:off x="636150" y="2562242"/>
            <a:ext cx="1891308" cy="2076907"/>
            <a:chOff x="610960" y="2381250"/>
            <a:chExt cx="2521744" cy="2769209"/>
          </a:xfrm>
        </p:grpSpPr>
        <p:sp>
          <p:nvSpPr>
            <p:cNvPr id="12" name="Freeform: Shape 11">
              <a:extLst/>
            </p:cNvPr>
            <p:cNvSpPr>
              <a:spLocks/>
            </p:cNvSpPr>
            <p:nvPr/>
          </p:nvSpPr>
          <p:spPr bwMode="auto">
            <a:xfrm>
              <a:off x="721291"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3" name="Freeform: Shape 12">
              <a:extLst/>
            </p:cNvPr>
            <p:cNvSpPr>
              <a:spLocks/>
            </p:cNvSpPr>
            <p:nvPr/>
          </p:nvSpPr>
          <p:spPr bwMode="auto">
            <a:xfrm>
              <a:off x="721291"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4" name="Freeform 395">
              <a:extLst/>
            </p:cNvPr>
            <p:cNvSpPr>
              <a:spLocks/>
            </p:cNvSpPr>
            <p:nvPr/>
          </p:nvSpPr>
          <p:spPr bwMode="auto">
            <a:xfrm>
              <a:off x="610960"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 name="Freeform 396">
              <a:extLst/>
            </p:cNvPr>
            <p:cNvSpPr>
              <a:spLocks/>
            </p:cNvSpPr>
            <p:nvPr/>
          </p:nvSpPr>
          <p:spPr bwMode="auto">
            <a:xfrm>
              <a:off x="610960"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rgbClr val="FF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398">
              <a:extLst/>
            </p:cNvPr>
            <p:cNvSpPr>
              <a:spLocks/>
            </p:cNvSpPr>
            <p:nvPr/>
          </p:nvSpPr>
          <p:spPr bwMode="auto">
            <a:xfrm>
              <a:off x="1296760"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404">
              <a:extLst/>
            </p:cNvPr>
            <p:cNvSpPr>
              <a:spLocks/>
            </p:cNvSpPr>
            <p:nvPr/>
          </p:nvSpPr>
          <p:spPr bwMode="auto">
            <a:xfrm>
              <a:off x="1296760"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9" name="Group 18">
            <a:extLst/>
          </p:cNvPr>
          <p:cNvGrpSpPr/>
          <p:nvPr/>
        </p:nvGrpSpPr>
        <p:grpSpPr>
          <a:xfrm>
            <a:off x="3613787" y="2562242"/>
            <a:ext cx="1891308" cy="2076907"/>
            <a:chOff x="3458141" y="2381250"/>
            <a:chExt cx="2521744" cy="2769209"/>
          </a:xfrm>
        </p:grpSpPr>
        <p:sp>
          <p:nvSpPr>
            <p:cNvPr id="20" name="Freeform: Shape 19">
              <a:extLst/>
            </p:cNvPr>
            <p:cNvSpPr>
              <a:spLocks/>
            </p:cNvSpPr>
            <p:nvPr/>
          </p:nvSpPr>
          <p:spPr bwMode="auto">
            <a:xfrm>
              <a:off x="3568472"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1" name="Freeform: Shape 20">
              <a:extLst/>
            </p:cNvPr>
            <p:cNvSpPr>
              <a:spLocks/>
            </p:cNvSpPr>
            <p:nvPr/>
          </p:nvSpPr>
          <p:spPr bwMode="auto">
            <a:xfrm>
              <a:off x="3568472"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2" name="Freeform 395">
              <a:extLst/>
            </p:cNvPr>
            <p:cNvSpPr>
              <a:spLocks/>
            </p:cNvSpPr>
            <p:nvPr/>
          </p:nvSpPr>
          <p:spPr bwMode="auto">
            <a:xfrm>
              <a:off x="3458141"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396">
              <a:extLst/>
            </p:cNvPr>
            <p:cNvSpPr>
              <a:spLocks/>
            </p:cNvSpPr>
            <p:nvPr/>
          </p:nvSpPr>
          <p:spPr bwMode="auto">
            <a:xfrm>
              <a:off x="3458141"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rgbClr val="FF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98">
              <a:extLst/>
            </p:cNvPr>
            <p:cNvSpPr>
              <a:spLocks/>
            </p:cNvSpPr>
            <p:nvPr/>
          </p:nvSpPr>
          <p:spPr bwMode="auto">
            <a:xfrm>
              <a:off x="4143941"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404">
              <a:extLst/>
            </p:cNvPr>
            <p:cNvSpPr>
              <a:spLocks/>
            </p:cNvSpPr>
            <p:nvPr/>
          </p:nvSpPr>
          <p:spPr bwMode="auto">
            <a:xfrm>
              <a:off x="4143941"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26" name="Group 25">
            <a:extLst/>
          </p:cNvPr>
          <p:cNvGrpSpPr/>
          <p:nvPr/>
        </p:nvGrpSpPr>
        <p:grpSpPr>
          <a:xfrm>
            <a:off x="6597359" y="2562242"/>
            <a:ext cx="1891308" cy="2076907"/>
            <a:chOff x="6305322" y="2381250"/>
            <a:chExt cx="2521744" cy="2769209"/>
          </a:xfrm>
        </p:grpSpPr>
        <p:sp>
          <p:nvSpPr>
            <p:cNvPr id="27" name="Freeform: Shape 26">
              <a:extLst/>
            </p:cNvPr>
            <p:cNvSpPr>
              <a:spLocks/>
            </p:cNvSpPr>
            <p:nvPr/>
          </p:nvSpPr>
          <p:spPr bwMode="auto">
            <a:xfrm>
              <a:off x="6415653"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8" name="Freeform: Shape 27">
              <a:extLst/>
            </p:cNvPr>
            <p:cNvSpPr>
              <a:spLocks/>
            </p:cNvSpPr>
            <p:nvPr/>
          </p:nvSpPr>
          <p:spPr bwMode="auto">
            <a:xfrm>
              <a:off x="6415653"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9" name="Freeform 395">
              <a:extLst/>
            </p:cNvPr>
            <p:cNvSpPr>
              <a:spLocks/>
            </p:cNvSpPr>
            <p:nvPr/>
          </p:nvSpPr>
          <p:spPr bwMode="auto">
            <a:xfrm>
              <a:off x="6305322"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0" name="Freeform 396">
              <a:extLst/>
            </p:cNvPr>
            <p:cNvSpPr>
              <a:spLocks/>
            </p:cNvSpPr>
            <p:nvPr/>
          </p:nvSpPr>
          <p:spPr bwMode="auto">
            <a:xfrm>
              <a:off x="6305322"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rgbClr val="FF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398">
              <a:extLst/>
            </p:cNvPr>
            <p:cNvSpPr>
              <a:spLocks/>
            </p:cNvSpPr>
            <p:nvPr/>
          </p:nvSpPr>
          <p:spPr bwMode="auto">
            <a:xfrm>
              <a:off x="6991122"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404">
              <a:extLst/>
            </p:cNvPr>
            <p:cNvSpPr>
              <a:spLocks/>
            </p:cNvSpPr>
            <p:nvPr/>
          </p:nvSpPr>
          <p:spPr bwMode="auto">
            <a:xfrm>
              <a:off x="6991122"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7" name="TextBox 36">
            <a:extLst/>
          </p:cNvPr>
          <p:cNvSpPr txBox="1"/>
          <p:nvPr/>
        </p:nvSpPr>
        <p:spPr>
          <a:xfrm>
            <a:off x="659244" y="4725563"/>
            <a:ext cx="1891308" cy="830998"/>
          </a:xfrm>
          <a:prstGeom prst="rect">
            <a:avLst/>
          </a:prstGeom>
          <a:noFill/>
        </p:spPr>
        <p:txBody>
          <a:bodyPr wrap="square" lIns="0" rIns="0" rtlCol="0" anchor="b">
            <a:spAutoFit/>
          </a:bodyPr>
          <a:lstStyle/>
          <a:p>
            <a:pPr algn="ctr"/>
            <a:r>
              <a:rPr lang="en-US" sz="2400" b="1" dirty="0">
                <a:solidFill>
                  <a:srgbClr val="002060"/>
                </a:solidFill>
                <a:latin typeface="Franklin Gothic Demi" panose="020B0703020102020204" pitchFamily="34" charset="0"/>
              </a:rPr>
              <a:t>Academic Support </a:t>
            </a:r>
          </a:p>
        </p:txBody>
      </p:sp>
      <p:sp>
        <p:nvSpPr>
          <p:cNvPr id="39" name="TextBox 38">
            <a:extLst/>
          </p:cNvPr>
          <p:cNvSpPr txBox="1"/>
          <p:nvPr/>
        </p:nvSpPr>
        <p:spPr>
          <a:xfrm>
            <a:off x="1303827" y="2846427"/>
            <a:ext cx="473206" cy="715581"/>
          </a:xfrm>
          <a:prstGeom prst="rect">
            <a:avLst/>
          </a:prstGeom>
          <a:noFill/>
        </p:spPr>
        <p:txBody>
          <a:bodyPr wrap="none" rtlCol="0" anchor="ctr">
            <a:spAutoFit/>
          </a:bodyPr>
          <a:lstStyle/>
          <a:p>
            <a:pPr algn="ctr"/>
            <a:r>
              <a:rPr lang="en-US" sz="4050" b="1" dirty="0">
                <a:solidFill>
                  <a:srgbClr val="002060"/>
                </a:solidFill>
              </a:rPr>
              <a:t>1</a:t>
            </a:r>
          </a:p>
        </p:txBody>
      </p:sp>
      <p:sp>
        <p:nvSpPr>
          <p:cNvPr id="40" name="TextBox 39">
            <a:extLst/>
          </p:cNvPr>
          <p:cNvSpPr txBox="1"/>
          <p:nvPr/>
        </p:nvSpPr>
        <p:spPr>
          <a:xfrm>
            <a:off x="4317408" y="2846427"/>
            <a:ext cx="473206" cy="715581"/>
          </a:xfrm>
          <a:prstGeom prst="rect">
            <a:avLst/>
          </a:prstGeom>
          <a:noFill/>
        </p:spPr>
        <p:txBody>
          <a:bodyPr wrap="none" rtlCol="0" anchor="ctr">
            <a:spAutoFit/>
          </a:bodyPr>
          <a:lstStyle/>
          <a:p>
            <a:pPr algn="ctr"/>
            <a:r>
              <a:rPr lang="en-US" sz="4050" b="1" dirty="0">
                <a:solidFill>
                  <a:srgbClr val="002060"/>
                </a:solidFill>
              </a:rPr>
              <a:t>2</a:t>
            </a:r>
          </a:p>
        </p:txBody>
      </p:sp>
      <p:sp>
        <p:nvSpPr>
          <p:cNvPr id="41" name="TextBox 40">
            <a:extLst/>
          </p:cNvPr>
          <p:cNvSpPr txBox="1"/>
          <p:nvPr/>
        </p:nvSpPr>
        <p:spPr>
          <a:xfrm>
            <a:off x="7265035" y="2846427"/>
            <a:ext cx="473206" cy="715581"/>
          </a:xfrm>
          <a:prstGeom prst="rect">
            <a:avLst/>
          </a:prstGeom>
          <a:noFill/>
        </p:spPr>
        <p:txBody>
          <a:bodyPr wrap="none" rtlCol="0" anchor="ctr">
            <a:spAutoFit/>
          </a:bodyPr>
          <a:lstStyle/>
          <a:p>
            <a:pPr algn="ctr"/>
            <a:r>
              <a:rPr lang="en-US" sz="4050" b="1" dirty="0">
                <a:solidFill>
                  <a:srgbClr val="002060"/>
                </a:solidFill>
              </a:rPr>
              <a:t>3</a:t>
            </a:r>
          </a:p>
        </p:txBody>
      </p:sp>
      <p:sp>
        <p:nvSpPr>
          <p:cNvPr id="43" name="TextBox 42">
            <a:extLst/>
          </p:cNvPr>
          <p:cNvSpPr txBox="1"/>
          <p:nvPr/>
        </p:nvSpPr>
        <p:spPr>
          <a:xfrm>
            <a:off x="3564112" y="4754375"/>
            <a:ext cx="2067238" cy="461665"/>
          </a:xfrm>
          <a:prstGeom prst="rect">
            <a:avLst/>
          </a:prstGeom>
          <a:noFill/>
        </p:spPr>
        <p:txBody>
          <a:bodyPr wrap="square" lIns="0" rIns="0" rtlCol="0" anchor="b">
            <a:spAutoFit/>
          </a:bodyPr>
          <a:lstStyle/>
          <a:p>
            <a:pPr algn="ctr"/>
            <a:r>
              <a:rPr lang="en-US" sz="2400" b="1" dirty="0">
                <a:solidFill>
                  <a:srgbClr val="002060"/>
                </a:solidFill>
                <a:latin typeface="Franklin Gothic Demi" panose="020B0703020102020204" pitchFamily="34" charset="0"/>
              </a:rPr>
              <a:t>Enrichment</a:t>
            </a:r>
            <a:r>
              <a:rPr lang="en-US" sz="2400" b="1" i="1" dirty="0">
                <a:solidFill>
                  <a:srgbClr val="002060"/>
                </a:solidFill>
                <a:latin typeface="Franklin Gothic Demi" panose="020B0703020102020204" pitchFamily="34" charset="0"/>
              </a:rPr>
              <a:t> </a:t>
            </a:r>
            <a:endParaRPr lang="en-US" sz="2400" b="1" dirty="0">
              <a:solidFill>
                <a:srgbClr val="002060"/>
              </a:solidFill>
              <a:latin typeface="Franklin Gothic Demi" panose="020B0703020102020204" pitchFamily="34" charset="0"/>
            </a:endParaRPr>
          </a:p>
        </p:txBody>
      </p:sp>
      <p:sp>
        <p:nvSpPr>
          <p:cNvPr id="46" name="TextBox 45">
            <a:extLst/>
          </p:cNvPr>
          <p:cNvSpPr txBox="1"/>
          <p:nvPr/>
        </p:nvSpPr>
        <p:spPr>
          <a:xfrm>
            <a:off x="6581005" y="4704773"/>
            <a:ext cx="1891308" cy="830997"/>
          </a:xfrm>
          <a:prstGeom prst="rect">
            <a:avLst/>
          </a:prstGeom>
          <a:noFill/>
        </p:spPr>
        <p:txBody>
          <a:bodyPr wrap="square" lIns="0" rIns="0" rtlCol="0" anchor="b">
            <a:spAutoFit/>
          </a:bodyPr>
          <a:lstStyle/>
          <a:p>
            <a:pPr algn="ctr"/>
            <a:r>
              <a:rPr lang="en-US" sz="2400" b="1" dirty="0">
                <a:solidFill>
                  <a:srgbClr val="002060"/>
                </a:solidFill>
                <a:latin typeface="Franklin Gothic Demi" panose="020B0703020102020204" pitchFamily="34" charset="0"/>
              </a:rPr>
              <a:t>Physical Activity</a:t>
            </a:r>
            <a:r>
              <a:rPr lang="en-US" sz="2400" i="1" dirty="0">
                <a:solidFill>
                  <a:srgbClr val="002060"/>
                </a:solidFill>
                <a:latin typeface="Franklin Gothic Demi" panose="020B0703020102020204" pitchFamily="34" charset="0"/>
              </a:rPr>
              <a:t> </a:t>
            </a:r>
            <a:endParaRPr lang="en-US" sz="2400" b="1" dirty="0">
              <a:solidFill>
                <a:srgbClr val="002060"/>
              </a:solidFill>
              <a:latin typeface="Franklin Gothic Demi" panose="020B0703020102020204" pitchFamily="34" charset="0"/>
            </a:endParaRPr>
          </a:p>
        </p:txBody>
      </p:sp>
      <p:pic>
        <p:nvPicPr>
          <p:cNvPr id="3" name="Picture 2"/>
          <p:cNvPicPr>
            <a:picLocks/>
          </p:cNvPicPr>
          <p:nvPr/>
        </p:nvPicPr>
        <p:blipFill>
          <a:blip r:embed="rId7"/>
          <a:stretch>
            <a:fillRect/>
          </a:stretch>
        </p:blipFill>
        <p:spPr>
          <a:xfrm>
            <a:off x="4091727" y="3716702"/>
            <a:ext cx="531496" cy="466444"/>
          </a:xfrm>
          <a:prstGeom prst="rect">
            <a:avLst/>
          </a:prstGeom>
        </p:spPr>
      </p:pic>
      <p:pic>
        <p:nvPicPr>
          <p:cNvPr id="5" name="Picture 4"/>
          <p:cNvPicPr>
            <a:picLocks/>
          </p:cNvPicPr>
          <p:nvPr/>
        </p:nvPicPr>
        <p:blipFill>
          <a:blip r:embed="rId8"/>
          <a:stretch>
            <a:fillRect/>
          </a:stretch>
        </p:blipFill>
        <p:spPr>
          <a:xfrm>
            <a:off x="4317408" y="3828981"/>
            <a:ext cx="611631" cy="588900"/>
          </a:xfrm>
          <a:prstGeom prst="rect">
            <a:avLst/>
          </a:prstGeom>
        </p:spPr>
      </p:pic>
      <p:pic>
        <p:nvPicPr>
          <p:cNvPr id="6" name="Picture 5"/>
          <p:cNvPicPr>
            <a:picLocks/>
          </p:cNvPicPr>
          <p:nvPr/>
        </p:nvPicPr>
        <p:blipFill>
          <a:blip r:embed="rId9"/>
          <a:stretch>
            <a:fillRect/>
          </a:stretch>
        </p:blipFill>
        <p:spPr>
          <a:xfrm>
            <a:off x="1142239" y="3626183"/>
            <a:ext cx="796381" cy="784749"/>
          </a:xfrm>
          <a:prstGeom prst="rect">
            <a:avLst/>
          </a:prstGeom>
        </p:spPr>
      </p:pic>
      <p:pic>
        <p:nvPicPr>
          <p:cNvPr id="48" name="Picture 47"/>
          <p:cNvPicPr>
            <a:picLocks/>
          </p:cNvPicPr>
          <p:nvPr/>
        </p:nvPicPr>
        <p:blipFill>
          <a:blip r:embed="rId10"/>
          <a:stretch>
            <a:fillRect/>
          </a:stretch>
        </p:blipFill>
        <p:spPr>
          <a:xfrm>
            <a:off x="7245828" y="3648838"/>
            <a:ext cx="317853" cy="332300"/>
          </a:xfrm>
          <a:prstGeom prst="rect">
            <a:avLst/>
          </a:prstGeom>
        </p:spPr>
      </p:pic>
      <p:pic>
        <p:nvPicPr>
          <p:cNvPr id="49" name="Picture 48"/>
          <p:cNvPicPr>
            <a:picLocks/>
          </p:cNvPicPr>
          <p:nvPr/>
        </p:nvPicPr>
        <p:blipFill>
          <a:blip r:embed="rId11"/>
          <a:stretch>
            <a:fillRect/>
          </a:stretch>
        </p:blipFill>
        <p:spPr>
          <a:xfrm rot="21031451">
            <a:off x="7274837" y="3744539"/>
            <a:ext cx="681318" cy="719638"/>
          </a:xfrm>
          <a:prstGeom prst="rect">
            <a:avLst/>
          </a:prstGeom>
        </p:spPr>
      </p:pic>
    </p:spTree>
    <p:extLst>
      <p:ext uri="{BB962C8B-B14F-4D97-AF65-F5344CB8AC3E}">
        <p14:creationId xmlns:p14="http://schemas.microsoft.com/office/powerpoint/2010/main" val="40230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3"/>
          <a:srcRect/>
          <a:stretch/>
        </p:blipFill>
        <p:spPr>
          <a:xfrm>
            <a:off x="-5368" y="10"/>
            <a:ext cx="9149368" cy="6857990"/>
          </a:xfrm>
          <a:prstGeom prst="rect">
            <a:avLst/>
          </a:prstGeom>
        </p:spPr>
      </p:pic>
      <p:sp>
        <p:nvSpPr>
          <p:cNvPr id="8" name="Title 8"/>
          <p:cNvSpPr>
            <a:spLocks noGrp="1"/>
          </p:cNvSpPr>
          <p:nvPr>
            <p:ph type="title"/>
          </p:nvPr>
        </p:nvSpPr>
        <p:spPr>
          <a:xfrm>
            <a:off x="116607" y="274771"/>
            <a:ext cx="8836134" cy="1143000"/>
          </a:xfrm>
        </p:spPr>
        <p:txBody>
          <a:bodyPr>
            <a:noAutofit/>
          </a:bodyPr>
          <a:lstStyle/>
          <a:p>
            <a:r>
              <a:rPr lang="en-US" sz="4800" dirty="0">
                <a:solidFill>
                  <a:srgbClr val="FDBA7A"/>
                </a:solidFill>
                <a:latin typeface="Franklin Gothic Demi" panose="020B0703020102020204" pitchFamily="34" charset="0"/>
              </a:rPr>
              <a:t>Program Design:  </a:t>
            </a:r>
            <a:br>
              <a:rPr lang="en-US" sz="4800" dirty="0">
                <a:solidFill>
                  <a:srgbClr val="FDBA7A"/>
                </a:solidFill>
                <a:latin typeface="Franklin Gothic Demi" panose="020B0703020102020204" pitchFamily="34" charset="0"/>
              </a:rPr>
            </a:br>
            <a:r>
              <a:rPr lang="en-US" sz="4000" dirty="0">
                <a:solidFill>
                  <a:srgbClr val="FDBA7A"/>
                </a:solidFill>
                <a:latin typeface="Franklin Gothic Demi" panose="020B0703020102020204" pitchFamily="34" charset="0"/>
              </a:rPr>
              <a:t>Elementary</a:t>
            </a:r>
            <a:r>
              <a:rPr lang="en-US" sz="4800" dirty="0">
                <a:solidFill>
                  <a:srgbClr val="FDBA7A"/>
                </a:solidFill>
                <a:latin typeface="Franklin Gothic Demi" panose="020B0703020102020204" pitchFamily="34" charset="0"/>
              </a:rPr>
              <a:t> </a:t>
            </a:r>
            <a:r>
              <a:rPr lang="en-US" sz="4000" dirty="0">
                <a:solidFill>
                  <a:srgbClr val="FDBA7A"/>
                </a:solidFill>
                <a:latin typeface="Franklin Gothic Demi" panose="020B0703020102020204" pitchFamily="34" charset="0"/>
              </a:rPr>
              <a:t>Optional Content Areas</a:t>
            </a:r>
            <a:endParaRPr lang="en-US" sz="4800" dirty="0">
              <a:solidFill>
                <a:srgbClr val="FDBA7A"/>
              </a:solidFill>
              <a:latin typeface="Franklin Gothic Demi" panose="020B0703020102020204" pitchFamily="34" charset="0"/>
            </a:endParaRPr>
          </a:p>
        </p:txBody>
      </p:sp>
      <p:pic>
        <p:nvPicPr>
          <p:cNvPr id="10" name="Picture 9"/>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5">
            <a:duotone>
              <a:prstClr val="black"/>
              <a:schemeClr val="accent6">
                <a:tint val="45000"/>
                <a:satMod val="400000"/>
              </a:schemeClr>
            </a:duotone>
          </a:blip>
          <a:stretch>
            <a:fillRect/>
          </a:stretch>
        </p:blipFill>
        <p:spPr>
          <a:xfrm>
            <a:off x="116607" y="6100331"/>
            <a:ext cx="987574" cy="695791"/>
          </a:xfrm>
          <a:prstGeom prst="rect">
            <a:avLst/>
          </a:prstGeom>
        </p:spPr>
      </p:pic>
      <p:pic>
        <p:nvPicPr>
          <p:cNvPr id="18" name="Picture 17"/>
          <p:cNvPicPr>
            <a:picLocks noChangeAspect="1"/>
          </p:cNvPicPr>
          <p:nvPr/>
        </p:nvPicPr>
        <p:blipFill>
          <a:blip r:embed="rId6"/>
          <a:stretch>
            <a:fillRect/>
          </a:stretch>
        </p:blipFill>
        <p:spPr>
          <a:xfrm>
            <a:off x="1875930" y="4140342"/>
            <a:ext cx="1163798" cy="322800"/>
          </a:xfrm>
          <a:prstGeom prst="rect">
            <a:avLst/>
          </a:prstGeom>
        </p:spPr>
      </p:pic>
      <p:grpSp>
        <p:nvGrpSpPr>
          <p:cNvPr id="9" name="Group 8">
            <a:extLst/>
          </p:cNvPr>
          <p:cNvGrpSpPr/>
          <p:nvPr/>
        </p:nvGrpSpPr>
        <p:grpSpPr>
          <a:xfrm>
            <a:off x="610394" y="2549859"/>
            <a:ext cx="1891308" cy="2076907"/>
            <a:chOff x="610960" y="2381250"/>
            <a:chExt cx="2521744" cy="2769209"/>
          </a:xfrm>
        </p:grpSpPr>
        <p:sp>
          <p:nvSpPr>
            <p:cNvPr id="12" name="Freeform: Shape 11">
              <a:extLst/>
            </p:cNvPr>
            <p:cNvSpPr>
              <a:spLocks/>
            </p:cNvSpPr>
            <p:nvPr/>
          </p:nvSpPr>
          <p:spPr bwMode="auto">
            <a:xfrm>
              <a:off x="721291"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3" name="Freeform: Shape 12">
              <a:extLst/>
            </p:cNvPr>
            <p:cNvSpPr>
              <a:spLocks/>
            </p:cNvSpPr>
            <p:nvPr/>
          </p:nvSpPr>
          <p:spPr bwMode="auto">
            <a:xfrm>
              <a:off x="721291"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14" name="Freeform 395">
              <a:extLst/>
            </p:cNvPr>
            <p:cNvSpPr>
              <a:spLocks/>
            </p:cNvSpPr>
            <p:nvPr/>
          </p:nvSpPr>
          <p:spPr bwMode="auto">
            <a:xfrm>
              <a:off x="610960"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5" name="Freeform 396">
              <a:extLst/>
            </p:cNvPr>
            <p:cNvSpPr>
              <a:spLocks/>
            </p:cNvSpPr>
            <p:nvPr/>
          </p:nvSpPr>
          <p:spPr bwMode="auto">
            <a:xfrm>
              <a:off x="610960"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rgbClr val="FF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398">
              <a:extLst/>
            </p:cNvPr>
            <p:cNvSpPr>
              <a:spLocks/>
            </p:cNvSpPr>
            <p:nvPr/>
          </p:nvSpPr>
          <p:spPr bwMode="auto">
            <a:xfrm>
              <a:off x="1296760"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404">
              <a:extLst/>
            </p:cNvPr>
            <p:cNvSpPr>
              <a:spLocks/>
            </p:cNvSpPr>
            <p:nvPr/>
          </p:nvSpPr>
          <p:spPr bwMode="auto">
            <a:xfrm>
              <a:off x="1296760"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9" name="Group 18">
            <a:extLst/>
          </p:cNvPr>
          <p:cNvGrpSpPr/>
          <p:nvPr/>
        </p:nvGrpSpPr>
        <p:grpSpPr>
          <a:xfrm>
            <a:off x="3686853" y="2511171"/>
            <a:ext cx="1891308" cy="2076907"/>
            <a:chOff x="3458141" y="2381250"/>
            <a:chExt cx="2521744" cy="2769209"/>
          </a:xfrm>
        </p:grpSpPr>
        <p:sp>
          <p:nvSpPr>
            <p:cNvPr id="20" name="Freeform: Shape 19">
              <a:extLst/>
            </p:cNvPr>
            <p:cNvSpPr>
              <a:spLocks/>
            </p:cNvSpPr>
            <p:nvPr/>
          </p:nvSpPr>
          <p:spPr bwMode="auto">
            <a:xfrm>
              <a:off x="3568472"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1" name="Freeform: Shape 20">
              <a:extLst/>
            </p:cNvPr>
            <p:cNvSpPr>
              <a:spLocks/>
            </p:cNvSpPr>
            <p:nvPr/>
          </p:nvSpPr>
          <p:spPr bwMode="auto">
            <a:xfrm>
              <a:off x="3568472"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2" name="Freeform 395">
              <a:extLst/>
            </p:cNvPr>
            <p:cNvSpPr>
              <a:spLocks/>
            </p:cNvSpPr>
            <p:nvPr/>
          </p:nvSpPr>
          <p:spPr bwMode="auto">
            <a:xfrm>
              <a:off x="3458141"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396">
              <a:extLst/>
            </p:cNvPr>
            <p:cNvSpPr>
              <a:spLocks/>
            </p:cNvSpPr>
            <p:nvPr/>
          </p:nvSpPr>
          <p:spPr bwMode="auto">
            <a:xfrm>
              <a:off x="3458141"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rgbClr val="FF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398">
              <a:extLst/>
            </p:cNvPr>
            <p:cNvSpPr>
              <a:spLocks/>
            </p:cNvSpPr>
            <p:nvPr/>
          </p:nvSpPr>
          <p:spPr bwMode="auto">
            <a:xfrm>
              <a:off x="4143941"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404">
              <a:extLst/>
            </p:cNvPr>
            <p:cNvSpPr>
              <a:spLocks/>
            </p:cNvSpPr>
            <p:nvPr/>
          </p:nvSpPr>
          <p:spPr bwMode="auto">
            <a:xfrm>
              <a:off x="4143941"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26" name="Group 25">
            <a:extLst/>
          </p:cNvPr>
          <p:cNvGrpSpPr/>
          <p:nvPr/>
        </p:nvGrpSpPr>
        <p:grpSpPr>
          <a:xfrm>
            <a:off x="6590257" y="2511171"/>
            <a:ext cx="1891308" cy="2076907"/>
            <a:chOff x="6305322" y="2381250"/>
            <a:chExt cx="2521744" cy="2769209"/>
          </a:xfrm>
        </p:grpSpPr>
        <p:sp>
          <p:nvSpPr>
            <p:cNvPr id="27" name="Freeform: Shape 26">
              <a:extLst/>
            </p:cNvPr>
            <p:cNvSpPr>
              <a:spLocks/>
            </p:cNvSpPr>
            <p:nvPr/>
          </p:nvSpPr>
          <p:spPr bwMode="auto">
            <a:xfrm>
              <a:off x="6415653"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8" name="Freeform: Shape 27">
              <a:extLst/>
            </p:cNvPr>
            <p:cNvSpPr>
              <a:spLocks/>
            </p:cNvSpPr>
            <p:nvPr/>
          </p:nvSpPr>
          <p:spPr bwMode="auto">
            <a:xfrm>
              <a:off x="6415653"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29" name="Freeform 395">
              <a:extLst/>
            </p:cNvPr>
            <p:cNvSpPr>
              <a:spLocks/>
            </p:cNvSpPr>
            <p:nvPr/>
          </p:nvSpPr>
          <p:spPr bwMode="auto">
            <a:xfrm>
              <a:off x="6305322"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30" name="Freeform 396">
              <a:extLst/>
            </p:cNvPr>
            <p:cNvSpPr>
              <a:spLocks/>
            </p:cNvSpPr>
            <p:nvPr/>
          </p:nvSpPr>
          <p:spPr bwMode="auto">
            <a:xfrm>
              <a:off x="6305322"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rgbClr val="FF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398">
              <a:extLst/>
            </p:cNvPr>
            <p:cNvSpPr>
              <a:spLocks/>
            </p:cNvSpPr>
            <p:nvPr/>
          </p:nvSpPr>
          <p:spPr bwMode="auto">
            <a:xfrm>
              <a:off x="6991122"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404">
              <a:extLst/>
            </p:cNvPr>
            <p:cNvSpPr>
              <a:spLocks/>
            </p:cNvSpPr>
            <p:nvPr/>
          </p:nvSpPr>
          <p:spPr bwMode="auto">
            <a:xfrm>
              <a:off x="6991122"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37" name="TextBox 36">
            <a:extLst/>
          </p:cNvPr>
          <p:cNvSpPr txBox="1"/>
          <p:nvPr/>
        </p:nvSpPr>
        <p:spPr>
          <a:xfrm>
            <a:off x="610394" y="4668868"/>
            <a:ext cx="1891308" cy="1200329"/>
          </a:xfrm>
          <a:prstGeom prst="rect">
            <a:avLst/>
          </a:prstGeom>
          <a:noFill/>
        </p:spPr>
        <p:txBody>
          <a:bodyPr wrap="square" lIns="0" rIns="0" rtlCol="0" anchor="b">
            <a:spAutoFit/>
          </a:bodyPr>
          <a:lstStyle/>
          <a:p>
            <a:pPr algn="ctr"/>
            <a:r>
              <a:rPr lang="en-US" sz="2400" b="1" dirty="0">
                <a:solidFill>
                  <a:srgbClr val="002060"/>
                </a:solidFill>
                <a:latin typeface="Franklin Gothic Demi" panose="020B0703020102020204" pitchFamily="34" charset="0"/>
              </a:rPr>
              <a:t>Arts-focused Enrichment Activities</a:t>
            </a:r>
          </a:p>
        </p:txBody>
      </p:sp>
      <p:sp>
        <p:nvSpPr>
          <p:cNvPr id="39" name="TextBox 38">
            <a:extLst/>
          </p:cNvPr>
          <p:cNvSpPr txBox="1"/>
          <p:nvPr/>
        </p:nvSpPr>
        <p:spPr>
          <a:xfrm>
            <a:off x="1278071" y="2834044"/>
            <a:ext cx="473207" cy="715581"/>
          </a:xfrm>
          <a:prstGeom prst="rect">
            <a:avLst/>
          </a:prstGeom>
          <a:noFill/>
        </p:spPr>
        <p:txBody>
          <a:bodyPr wrap="none" rtlCol="0" anchor="ctr">
            <a:spAutoFit/>
          </a:bodyPr>
          <a:lstStyle/>
          <a:p>
            <a:pPr algn="ctr"/>
            <a:r>
              <a:rPr lang="en-US" sz="4050" b="1" dirty="0">
                <a:solidFill>
                  <a:srgbClr val="002060"/>
                </a:solidFill>
              </a:rPr>
              <a:t>4</a:t>
            </a:r>
          </a:p>
        </p:txBody>
      </p:sp>
      <p:sp>
        <p:nvSpPr>
          <p:cNvPr id="40" name="TextBox 39">
            <a:extLst/>
          </p:cNvPr>
          <p:cNvSpPr txBox="1"/>
          <p:nvPr/>
        </p:nvSpPr>
        <p:spPr>
          <a:xfrm>
            <a:off x="4390474" y="2795356"/>
            <a:ext cx="473207" cy="715581"/>
          </a:xfrm>
          <a:prstGeom prst="rect">
            <a:avLst/>
          </a:prstGeom>
          <a:noFill/>
        </p:spPr>
        <p:txBody>
          <a:bodyPr wrap="none" rtlCol="0" anchor="ctr">
            <a:spAutoFit/>
          </a:bodyPr>
          <a:lstStyle/>
          <a:p>
            <a:pPr algn="ctr"/>
            <a:r>
              <a:rPr lang="en-US" sz="4050" b="1" dirty="0">
                <a:solidFill>
                  <a:srgbClr val="002060"/>
                </a:solidFill>
              </a:rPr>
              <a:t>5</a:t>
            </a:r>
          </a:p>
        </p:txBody>
      </p:sp>
      <p:sp>
        <p:nvSpPr>
          <p:cNvPr id="41" name="TextBox 40">
            <a:extLst/>
          </p:cNvPr>
          <p:cNvSpPr txBox="1"/>
          <p:nvPr/>
        </p:nvSpPr>
        <p:spPr>
          <a:xfrm>
            <a:off x="7257933" y="2824298"/>
            <a:ext cx="473207" cy="715581"/>
          </a:xfrm>
          <a:prstGeom prst="rect">
            <a:avLst/>
          </a:prstGeom>
          <a:noFill/>
        </p:spPr>
        <p:txBody>
          <a:bodyPr wrap="none" rtlCol="0" anchor="ctr">
            <a:spAutoFit/>
          </a:bodyPr>
          <a:lstStyle/>
          <a:p>
            <a:pPr algn="ctr"/>
            <a:r>
              <a:rPr lang="en-US" sz="4050" b="1" dirty="0">
                <a:solidFill>
                  <a:srgbClr val="002060"/>
                </a:solidFill>
              </a:rPr>
              <a:t>6</a:t>
            </a:r>
          </a:p>
        </p:txBody>
      </p:sp>
      <p:sp>
        <p:nvSpPr>
          <p:cNvPr id="43" name="TextBox 42">
            <a:extLst/>
          </p:cNvPr>
          <p:cNvSpPr txBox="1"/>
          <p:nvPr/>
        </p:nvSpPr>
        <p:spPr>
          <a:xfrm>
            <a:off x="3593458" y="4726446"/>
            <a:ext cx="2067238" cy="830997"/>
          </a:xfrm>
          <a:prstGeom prst="rect">
            <a:avLst/>
          </a:prstGeom>
          <a:noFill/>
        </p:spPr>
        <p:txBody>
          <a:bodyPr wrap="square" lIns="0" rIns="0" rtlCol="0" anchor="b">
            <a:spAutoFit/>
          </a:bodyPr>
          <a:lstStyle/>
          <a:p>
            <a:pPr algn="ctr"/>
            <a:r>
              <a:rPr lang="en-US" sz="2400" b="1" dirty="0">
                <a:solidFill>
                  <a:srgbClr val="002060"/>
                </a:solidFill>
                <a:latin typeface="Franklin Gothic Demi" panose="020B0703020102020204" pitchFamily="34" charset="0"/>
              </a:rPr>
              <a:t>Leadership Activities</a:t>
            </a:r>
          </a:p>
        </p:txBody>
      </p:sp>
      <p:sp>
        <p:nvSpPr>
          <p:cNvPr id="46" name="TextBox 45">
            <a:extLst/>
          </p:cNvPr>
          <p:cNvSpPr txBox="1"/>
          <p:nvPr/>
        </p:nvSpPr>
        <p:spPr>
          <a:xfrm>
            <a:off x="6703119" y="4916926"/>
            <a:ext cx="1891308" cy="461665"/>
          </a:xfrm>
          <a:prstGeom prst="rect">
            <a:avLst/>
          </a:prstGeom>
          <a:noFill/>
        </p:spPr>
        <p:txBody>
          <a:bodyPr wrap="square" lIns="0" rIns="0" rtlCol="0" anchor="b">
            <a:spAutoFit/>
          </a:bodyPr>
          <a:lstStyle/>
          <a:p>
            <a:pPr algn="ctr"/>
            <a:r>
              <a:rPr lang="en-US" sz="2400" b="1" dirty="0">
                <a:solidFill>
                  <a:srgbClr val="002060"/>
                </a:solidFill>
                <a:latin typeface="Franklin Gothic Demi" panose="020B0703020102020204" pitchFamily="34" charset="0"/>
              </a:rPr>
              <a:t>Healthy Living</a:t>
            </a:r>
          </a:p>
        </p:txBody>
      </p:sp>
      <p:pic>
        <p:nvPicPr>
          <p:cNvPr id="2" name="Picture 1"/>
          <p:cNvPicPr>
            <a:picLocks/>
          </p:cNvPicPr>
          <p:nvPr/>
        </p:nvPicPr>
        <p:blipFill>
          <a:blip r:embed="rId7"/>
          <a:stretch>
            <a:fillRect/>
          </a:stretch>
        </p:blipFill>
        <p:spPr>
          <a:xfrm>
            <a:off x="1009079" y="3575113"/>
            <a:ext cx="665848" cy="602126"/>
          </a:xfrm>
          <a:prstGeom prst="rect">
            <a:avLst/>
          </a:prstGeom>
        </p:spPr>
      </p:pic>
      <p:pic>
        <p:nvPicPr>
          <p:cNvPr id="35" name="Picture 34"/>
          <p:cNvPicPr>
            <a:picLocks/>
          </p:cNvPicPr>
          <p:nvPr/>
        </p:nvPicPr>
        <p:blipFill>
          <a:blip r:embed="rId8"/>
          <a:stretch>
            <a:fillRect/>
          </a:stretch>
        </p:blipFill>
        <p:spPr>
          <a:xfrm>
            <a:off x="1497336" y="4019694"/>
            <a:ext cx="355181" cy="440076"/>
          </a:xfrm>
          <a:prstGeom prst="rect">
            <a:avLst/>
          </a:prstGeom>
        </p:spPr>
      </p:pic>
      <p:pic>
        <p:nvPicPr>
          <p:cNvPr id="50" name="Picture 49"/>
          <p:cNvPicPr>
            <a:picLocks/>
          </p:cNvPicPr>
          <p:nvPr/>
        </p:nvPicPr>
        <p:blipFill>
          <a:blip r:embed="rId9"/>
          <a:stretch>
            <a:fillRect/>
          </a:stretch>
        </p:blipFill>
        <p:spPr>
          <a:xfrm>
            <a:off x="4308019" y="3615147"/>
            <a:ext cx="669562" cy="759170"/>
          </a:xfrm>
          <a:prstGeom prst="rect">
            <a:avLst/>
          </a:prstGeom>
        </p:spPr>
      </p:pic>
      <p:pic>
        <p:nvPicPr>
          <p:cNvPr id="51" name="Picture 50"/>
          <p:cNvPicPr>
            <a:picLocks/>
          </p:cNvPicPr>
          <p:nvPr/>
        </p:nvPicPr>
        <p:blipFill>
          <a:blip r:embed="rId10"/>
          <a:stretch>
            <a:fillRect/>
          </a:stretch>
        </p:blipFill>
        <p:spPr>
          <a:xfrm>
            <a:off x="7199603" y="3532132"/>
            <a:ext cx="704970" cy="725484"/>
          </a:xfrm>
          <a:prstGeom prst="rect">
            <a:avLst/>
          </a:prstGeom>
        </p:spPr>
      </p:pic>
    </p:spTree>
    <p:extLst>
      <p:ext uri="{BB962C8B-B14F-4D97-AF65-F5344CB8AC3E}">
        <p14:creationId xmlns:p14="http://schemas.microsoft.com/office/powerpoint/2010/main" val="1655843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3"/>
          <a:srcRect/>
          <a:stretch/>
        </p:blipFill>
        <p:spPr>
          <a:xfrm>
            <a:off x="20" y="-24319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dirty="0">
                <a:solidFill>
                  <a:srgbClr val="FDBA7A"/>
                </a:solidFill>
                <a:latin typeface="Franklin Gothic Demi" panose="020B0703020102020204" pitchFamily="34" charset="0"/>
              </a:rPr>
              <a:t>Middle School  </a:t>
            </a:r>
            <a:br>
              <a:rPr lang="en-US" dirty="0">
                <a:solidFill>
                  <a:srgbClr val="FDBA7A"/>
                </a:solidFill>
                <a:latin typeface="Franklin Gothic Demi" panose="020B0703020102020204" pitchFamily="34" charset="0"/>
              </a:rPr>
            </a:br>
            <a:r>
              <a:rPr lang="en-US" dirty="0">
                <a:solidFill>
                  <a:srgbClr val="FDBA7A"/>
                </a:solidFill>
                <a:latin typeface="Franklin Gothic Demi" panose="020B0703020102020204" pitchFamily="34" charset="0"/>
              </a:rPr>
              <a:t>Required Hours</a:t>
            </a:r>
          </a:p>
        </p:txBody>
      </p:sp>
      <p:pic>
        <p:nvPicPr>
          <p:cNvPr id="10" name="Picture 9"/>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5">
            <a:duotone>
              <a:prstClr val="black"/>
              <a:schemeClr val="accent6">
                <a:tint val="45000"/>
                <a:satMod val="400000"/>
              </a:schemeClr>
            </a:duotone>
          </a:blip>
          <a:stretch>
            <a:fillRect/>
          </a:stretch>
        </p:blipFill>
        <p:spPr>
          <a:xfrm>
            <a:off x="116607" y="6100331"/>
            <a:ext cx="987574" cy="695791"/>
          </a:xfrm>
          <a:prstGeom prst="rect">
            <a:avLst/>
          </a:prstGeom>
        </p:spPr>
      </p:pic>
      <p:sp>
        <p:nvSpPr>
          <p:cNvPr id="5" name="Text Box 2"/>
          <p:cNvSpPr txBox="1">
            <a:spLocks noChangeArrowheads="1"/>
          </p:cNvSpPr>
          <p:nvPr/>
        </p:nvSpPr>
        <p:spPr bwMode="auto">
          <a:xfrm>
            <a:off x="1141112" y="4604801"/>
            <a:ext cx="1657350" cy="1158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Franklin Gothic Demi" panose="020B0703020102020204" pitchFamily="34" charset="0"/>
              </a:rPr>
              <a:t>130 hours during school closing days: 10 hours per day, 8 a.m. to 6 p.m., on 13 school closing days.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3"/>
          <p:cNvSpPr txBox="1">
            <a:spLocks noChangeArrowheads="1"/>
          </p:cNvSpPr>
          <p:nvPr/>
        </p:nvSpPr>
        <p:spPr bwMode="auto">
          <a:xfrm>
            <a:off x="1141112" y="3212563"/>
            <a:ext cx="1657350" cy="1158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Franklin Gothic Demi" panose="020B0703020102020204" pitchFamily="34" charset="0"/>
              </a:rPr>
              <a:t>540 hours: at least 3 hours per day after school, Monday to Friday.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0" name="Table 19">
            <a:extLst/>
          </p:cNvPr>
          <p:cNvGraphicFramePr>
            <a:graphicFrameLocks noGrp="1"/>
          </p:cNvGraphicFramePr>
          <p:nvPr>
            <p:extLst>
              <p:ext uri="{D42A27DB-BD31-4B8C-83A1-F6EECF244321}">
                <p14:modId xmlns:p14="http://schemas.microsoft.com/office/powerpoint/2010/main" val="1383152854"/>
              </p:ext>
            </p:extLst>
          </p:nvPr>
        </p:nvGraphicFramePr>
        <p:xfrm>
          <a:off x="610394" y="1987642"/>
          <a:ext cx="7626586" cy="2693580"/>
        </p:xfrm>
        <a:graphic>
          <a:graphicData uri="http://schemas.openxmlformats.org/drawingml/2006/table">
            <a:tbl>
              <a:tblPr firstRow="1" firstCol="1" bandRow="1">
                <a:tableStyleId>{0505E3EF-67EA-436B-97B2-0124C06EBD24}</a:tableStyleId>
              </a:tblPr>
              <a:tblGrid>
                <a:gridCol w="2588009">
                  <a:extLst>
                    <a:ext uri="{9D8B030D-6E8A-4147-A177-3AD203B41FA5}">
                      <a16:colId xmlns="" xmlns:a16="http://schemas.microsoft.com/office/drawing/2014/main" val="20000"/>
                    </a:ext>
                  </a:extLst>
                </a:gridCol>
                <a:gridCol w="2880910">
                  <a:extLst>
                    <a:ext uri="{9D8B030D-6E8A-4147-A177-3AD203B41FA5}">
                      <a16:colId xmlns="" xmlns:a16="http://schemas.microsoft.com/office/drawing/2014/main" val="20001"/>
                    </a:ext>
                  </a:extLst>
                </a:gridCol>
                <a:gridCol w="2157667">
                  <a:extLst>
                    <a:ext uri="{9D8B030D-6E8A-4147-A177-3AD203B41FA5}">
                      <a16:colId xmlns="" xmlns:a16="http://schemas.microsoft.com/office/drawing/2014/main" val="20002"/>
                    </a:ext>
                  </a:extLst>
                </a:gridCol>
              </a:tblGrid>
              <a:tr h="411597">
                <a:tc>
                  <a:txBody>
                    <a:bodyPr/>
                    <a:lstStyle/>
                    <a:p>
                      <a:pPr marL="0" marR="0" algn="ctr">
                        <a:spcBef>
                          <a:spcPts val="0"/>
                        </a:spcBef>
                        <a:spcAft>
                          <a:spcPts val="0"/>
                        </a:spcAft>
                      </a:pPr>
                      <a:r>
                        <a:rPr lang="en-US" sz="1600" b="0" dirty="0">
                          <a:solidFill>
                            <a:srgbClr val="002060"/>
                          </a:solidFill>
                          <a:effectLst/>
                          <a:latin typeface="Franklin Gothic Demi" panose="020B0703020102020204" pitchFamily="34" charset="0"/>
                        </a:rPr>
                        <a:t>MINIMUM SERVICE DAYS</a:t>
                      </a:r>
                      <a:endParaRPr lang="en-US" sz="1600" b="0" dirty="0">
                        <a:solidFill>
                          <a:srgbClr val="002060"/>
                        </a:solidFill>
                        <a:effectLst/>
                        <a:latin typeface="Franklin Gothic Demi" panose="020B0703020102020204" pitchFamily="34" charset="0"/>
                        <a:ea typeface="Calibri"/>
                        <a:cs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Franklin Gothic Demi" panose="020B0703020102020204" pitchFamily="34" charset="0"/>
                        </a:rPr>
                        <a:t>OPERATING HOURS</a:t>
                      </a:r>
                      <a:endParaRPr lang="en-US" sz="1600" b="0" dirty="0">
                        <a:solidFill>
                          <a:srgbClr val="002060"/>
                        </a:solidFill>
                        <a:effectLst/>
                        <a:latin typeface="Franklin Gothic Demi" panose="020B0703020102020204" pitchFamily="34" charset="0"/>
                        <a:ea typeface="Calibri"/>
                        <a:cs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0" dirty="0">
                          <a:solidFill>
                            <a:srgbClr val="002060"/>
                          </a:solidFill>
                          <a:effectLst/>
                          <a:latin typeface="Franklin Gothic Demi" panose="020B0703020102020204" pitchFamily="34" charset="0"/>
                        </a:rPr>
                        <a:t>TOTAL OPERATING HOURS</a:t>
                      </a:r>
                      <a:endParaRPr lang="en-US" sz="1600" b="0" dirty="0">
                        <a:solidFill>
                          <a:srgbClr val="002060"/>
                        </a:solidFill>
                        <a:effectLst/>
                        <a:latin typeface="Franklin Gothic Demi" panose="020B0703020102020204" pitchFamily="34" charset="0"/>
                        <a:ea typeface="Calibri"/>
                        <a:cs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 xmlns:a16="http://schemas.microsoft.com/office/drawing/2014/main" val="10000"/>
                  </a:ext>
                </a:extLst>
              </a:tr>
              <a:tr h="2205900">
                <a:tc>
                  <a:txBody>
                    <a:bodyPr/>
                    <a:lstStyle/>
                    <a:p>
                      <a:pPr marL="0" marR="0" algn="ctr">
                        <a:spcBef>
                          <a:spcPts val="0"/>
                        </a:spcBef>
                        <a:spcAft>
                          <a:spcPts val="0"/>
                        </a:spcAft>
                      </a:pPr>
                      <a:endParaRPr lang="en-US" sz="1050" b="0" dirty="0">
                        <a:effectLst/>
                        <a:latin typeface="Franklin Gothic Demi" panose="020B0703020102020204" pitchFamily="34" charset="0"/>
                        <a:ea typeface="Calibri"/>
                        <a:cs typeface="Times New Roman"/>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dirty="0">
                          <a:solidFill>
                            <a:srgbClr val="002060"/>
                          </a:solidFill>
                          <a:latin typeface="Franklin Gothic Demi" panose="020B0703020102020204" pitchFamily="34" charset="0"/>
                        </a:rPr>
                        <a:t>Monday - Friday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i="0" dirty="0">
                          <a:solidFill>
                            <a:srgbClr val="002060"/>
                          </a:solidFill>
                          <a:latin typeface="Franklin Gothic Book" panose="020B0503020102020204" pitchFamily="34" charset="0"/>
                        </a:rPr>
                        <a:t>15 hrs./ week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i="0" dirty="0">
                          <a:solidFill>
                            <a:srgbClr val="002060"/>
                          </a:solidFill>
                          <a:latin typeface="Franklin Gothic Book" panose="020B0503020102020204" pitchFamily="34" charset="0"/>
                        </a:rPr>
                        <a:t>( 9hrs. must be structured)</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i="0" dirty="0">
                          <a:solidFill>
                            <a:srgbClr val="002060"/>
                          </a:solidFill>
                          <a:latin typeface="Franklin Gothic Book" panose="020B0503020102020204" pitchFamily="34" charset="0"/>
                        </a:rPr>
                        <a:t>operate 1.5 hrs./day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b="0" i="1" dirty="0">
                        <a:solidFill>
                          <a:srgbClr val="002060"/>
                        </a:solidFill>
                        <a:latin typeface="Franklin Gothic Demi" panose="020B07030201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i="1" dirty="0">
                          <a:solidFill>
                            <a:srgbClr val="002060"/>
                          </a:solidFill>
                          <a:latin typeface="Franklin Gothic Demi" panose="020B0703020102020204" pitchFamily="34" charset="0"/>
                        </a:rPr>
                        <a:t>36 Weeks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i="0" dirty="0">
                          <a:solidFill>
                            <a:srgbClr val="002060"/>
                          </a:solidFill>
                          <a:latin typeface="Franklin Gothic Book" panose="020B0503020102020204" pitchFamily="34" charset="0"/>
                        </a:rPr>
                        <a:t>September 1st – June 30th </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endParaRPr lang="en-US" sz="1400" b="0" i="1" dirty="0">
                        <a:solidFill>
                          <a:srgbClr val="002060"/>
                        </a:solidFill>
                        <a:effectLst/>
                        <a:latin typeface="Franklin Gothic Demi" panose="020B0703020102020204" pitchFamily="34" charset="0"/>
                        <a:ea typeface="Calibri"/>
                        <a:cs typeface="Times New Roman"/>
                      </a:endParaRPr>
                    </a:p>
                    <a:p>
                      <a:pPr marL="0" marR="0" algn="ctr">
                        <a:spcBef>
                          <a:spcPts val="0"/>
                        </a:spcBef>
                        <a:spcAft>
                          <a:spcPts val="0"/>
                        </a:spcAft>
                      </a:pPr>
                      <a:r>
                        <a:rPr lang="en-US" sz="1400" b="0" i="1" dirty="0">
                          <a:solidFill>
                            <a:srgbClr val="002060"/>
                          </a:solidFill>
                          <a:effectLst/>
                          <a:latin typeface="Franklin Gothic Demi" panose="020B0703020102020204" pitchFamily="34" charset="0"/>
                          <a:ea typeface="Calibri"/>
                          <a:cs typeface="Times New Roman"/>
                        </a:rPr>
                        <a:t>School Year:</a:t>
                      </a:r>
                    </a:p>
                    <a:p>
                      <a:pPr marL="0" marR="0" algn="ctr">
                        <a:spcBef>
                          <a:spcPts val="0"/>
                        </a:spcBef>
                        <a:spcAft>
                          <a:spcPts val="0"/>
                        </a:spcAft>
                      </a:pPr>
                      <a:r>
                        <a:rPr lang="en-US" sz="1400" b="0" i="1" dirty="0">
                          <a:solidFill>
                            <a:srgbClr val="002060"/>
                          </a:solidFill>
                          <a:effectLst/>
                          <a:latin typeface="Franklin Gothic Demi" panose="020B0703020102020204" pitchFamily="34" charset="0"/>
                          <a:ea typeface="Calibri"/>
                          <a:cs typeface="Times New Roman"/>
                        </a:rPr>
                        <a:t>Minimum of 324 structured hours</a:t>
                      </a:r>
                    </a:p>
                    <a:p>
                      <a:pPr marL="0" marR="0" algn="ctr">
                        <a:spcBef>
                          <a:spcPts val="0"/>
                        </a:spcBef>
                        <a:spcAft>
                          <a:spcPts val="0"/>
                        </a:spcAft>
                      </a:pPr>
                      <a:r>
                        <a:rPr lang="en-US" sz="1400" b="0" i="1" dirty="0">
                          <a:solidFill>
                            <a:srgbClr val="002060"/>
                          </a:solidFill>
                          <a:effectLst/>
                          <a:latin typeface="Franklin Gothic Demi" panose="020B0703020102020204" pitchFamily="34" charset="0"/>
                          <a:ea typeface="Calibri"/>
                          <a:cs typeface="Times New Roman"/>
                        </a:rPr>
                        <a:t>(36 Weeks: September - June)</a:t>
                      </a:r>
                      <a:br>
                        <a:rPr lang="en-US" sz="1400" b="0" i="1" dirty="0">
                          <a:solidFill>
                            <a:srgbClr val="002060"/>
                          </a:solidFill>
                          <a:effectLst/>
                          <a:latin typeface="Franklin Gothic Demi" panose="020B0703020102020204" pitchFamily="34" charset="0"/>
                          <a:ea typeface="Calibri"/>
                          <a:cs typeface="Times New Roman"/>
                        </a:rPr>
                      </a:br>
                      <a:endParaRPr lang="en-US" sz="1400" b="0" i="1" dirty="0">
                        <a:solidFill>
                          <a:srgbClr val="002060"/>
                        </a:solidFill>
                        <a:effectLst/>
                        <a:latin typeface="Franklin Gothic Demi" panose="020B0703020102020204" pitchFamily="34" charset="0"/>
                        <a:ea typeface="Calibri"/>
                        <a:cs typeface="Times New Roman"/>
                      </a:endParaRPr>
                    </a:p>
                    <a:p>
                      <a:pPr marL="0" marR="0" algn="ctr">
                        <a:spcBef>
                          <a:spcPts val="0"/>
                        </a:spcBef>
                        <a:spcAft>
                          <a:spcPts val="0"/>
                        </a:spcAft>
                      </a:pPr>
                      <a:r>
                        <a:rPr lang="en-US" sz="1400" b="0" i="1" dirty="0">
                          <a:solidFill>
                            <a:srgbClr val="002060"/>
                          </a:solidFill>
                          <a:effectLst/>
                          <a:latin typeface="Franklin Gothic Demi" panose="020B0703020102020204" pitchFamily="34" charset="0"/>
                          <a:ea typeface="Calibri"/>
                          <a:cs typeface="Times New Roman"/>
                        </a:rPr>
                        <a:t>Summer:</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002060"/>
                          </a:solidFill>
                          <a:effectLst/>
                          <a:latin typeface="Franklin Gothic Demi" panose="020B0703020102020204" pitchFamily="34" charset="0"/>
                          <a:ea typeface="+mn-ea"/>
                          <a:cs typeface="+mn-cs"/>
                        </a:rPr>
                        <a:t>108 hours of programming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002060"/>
                          </a:solidFill>
                          <a:effectLst/>
                          <a:latin typeface="Franklin Gothic Demi" panose="020B0703020102020204" pitchFamily="34" charset="0"/>
                          <a:ea typeface="+mn-ea"/>
                          <a:cs typeface="+mn-cs"/>
                        </a:rPr>
                        <a:t>(over a minimum of four weeks)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b="0" kern="1200" dirty="0">
                        <a:solidFill>
                          <a:srgbClr val="002060"/>
                        </a:solidFill>
                        <a:effectLst/>
                        <a:latin typeface="Franklin Gothic Demi" panose="020B0703020102020204" pitchFamily="34"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400" b="0" i="1" dirty="0">
                        <a:solidFill>
                          <a:srgbClr val="002060"/>
                        </a:solidFill>
                        <a:effectLst/>
                        <a:latin typeface="Franklin Gothic Demi" panose="020B0703020102020204" pitchFamily="34" charset="0"/>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0" dirty="0">
                          <a:solidFill>
                            <a:srgbClr val="002060"/>
                          </a:solidFill>
                          <a:effectLst/>
                          <a:latin typeface="Franklin Gothic Demi" panose="020B0703020102020204" pitchFamily="34" charset="0"/>
                          <a:ea typeface="Calibri"/>
                          <a:cs typeface="Times New Roman"/>
                        </a:rPr>
                        <a:t>648</a:t>
                      </a:r>
                    </a:p>
                    <a:p>
                      <a:pPr marL="0" marR="0" algn="ctr">
                        <a:spcBef>
                          <a:spcPts val="0"/>
                        </a:spcBef>
                        <a:spcAft>
                          <a:spcPts val="0"/>
                        </a:spcAft>
                      </a:pPr>
                      <a:r>
                        <a:rPr lang="en-US" sz="1400" b="0" i="0" dirty="0">
                          <a:solidFill>
                            <a:srgbClr val="002060"/>
                          </a:solidFill>
                          <a:effectLst/>
                          <a:latin typeface="Franklin Gothic Demi" panose="020B0703020102020204" pitchFamily="34" charset="0"/>
                          <a:ea typeface="Calibri"/>
                          <a:cs typeface="Times New Roman"/>
                        </a:rPr>
                        <a:t>540 school year hours</a:t>
                      </a:r>
                    </a:p>
                    <a:p>
                      <a:pPr marL="0" marR="0" algn="ctr">
                        <a:spcBef>
                          <a:spcPts val="0"/>
                        </a:spcBef>
                        <a:spcAft>
                          <a:spcPts val="0"/>
                        </a:spcAft>
                      </a:pPr>
                      <a:r>
                        <a:rPr lang="en-US" sz="1400" b="0" i="0" dirty="0">
                          <a:solidFill>
                            <a:srgbClr val="002060"/>
                          </a:solidFill>
                          <a:effectLst/>
                          <a:latin typeface="Franklin Gothic Demi" panose="020B0703020102020204" pitchFamily="34" charset="0"/>
                          <a:ea typeface="Calibri"/>
                          <a:cs typeface="Times New Roman"/>
                        </a:rPr>
                        <a:t>108 summer hours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sp>
        <p:nvSpPr>
          <p:cNvPr id="12" name="Rectangle 11">
            <a:extLst/>
          </p:cNvPr>
          <p:cNvSpPr/>
          <p:nvPr/>
        </p:nvSpPr>
        <p:spPr>
          <a:xfrm>
            <a:off x="20" y="4468059"/>
            <a:ext cx="9143980" cy="1600438"/>
          </a:xfrm>
          <a:prstGeom prst="rect">
            <a:avLst/>
          </a:prstGeom>
        </p:spPr>
        <p:txBody>
          <a:bodyPr wrap="square">
            <a:spAutoFit/>
          </a:bodyPr>
          <a:lstStyle/>
          <a:p>
            <a:pPr algn="ctr"/>
            <a:r>
              <a:rPr lang="en-US" sz="1400" dirty="0">
                <a:solidFill>
                  <a:srgbClr val="002060"/>
                </a:solidFill>
                <a:latin typeface="Franklin Gothic Demi" panose="020B0703020102020204" pitchFamily="34" charset="0"/>
              </a:rPr>
              <a:t>                                                </a:t>
            </a:r>
          </a:p>
          <a:p>
            <a:pPr algn="ctr"/>
            <a:r>
              <a:rPr lang="en-US" sz="1400" b="1" u="sng" dirty="0">
                <a:solidFill>
                  <a:srgbClr val="002060"/>
                </a:solidFill>
                <a:latin typeface="Franklin Gothic Book" panose="020B0503020102020204" pitchFamily="34" charset="0"/>
              </a:rPr>
              <a:t>REQUIRED PROGRAM MODEL COMPONENTS (School Year &amp; Summer)</a:t>
            </a:r>
          </a:p>
          <a:p>
            <a:pPr marL="285750" indent="-285750">
              <a:buFont typeface="Wingdings" panose="05000000000000000000" pitchFamily="2" charset="2"/>
              <a:buChar char="ü"/>
            </a:pPr>
            <a:r>
              <a:rPr lang="en-US" sz="1400" dirty="0">
                <a:solidFill>
                  <a:srgbClr val="002060"/>
                </a:solidFill>
                <a:latin typeface="Franklin Gothic Book" panose="020B0503020102020204" pitchFamily="34" charset="0"/>
              </a:rPr>
              <a:t>The school year schedule must include a minimum of (2) hours per week of structured Literacy or STEM and (2) hours of structured Leadership Development, Structured Academic Support and  Physical /Healthy living activities.</a:t>
            </a:r>
          </a:p>
          <a:p>
            <a:r>
              <a:rPr lang="en-US" sz="1400" dirty="0">
                <a:solidFill>
                  <a:srgbClr val="002060"/>
                </a:solidFill>
                <a:latin typeface="Franklin Gothic Book" panose="020B0503020102020204" pitchFamily="34" charset="0"/>
              </a:rPr>
              <a:t> </a:t>
            </a:r>
          </a:p>
          <a:p>
            <a:pPr marL="285750" indent="-285750">
              <a:buFont typeface="Wingdings" panose="05000000000000000000" pitchFamily="2" charset="2"/>
              <a:buChar char="ü"/>
            </a:pPr>
            <a:r>
              <a:rPr lang="en-US" sz="1400" dirty="0">
                <a:solidFill>
                  <a:srgbClr val="002060"/>
                </a:solidFill>
                <a:latin typeface="Franklin Gothic Book" panose="020B0503020102020204" pitchFamily="34" charset="0"/>
              </a:rPr>
              <a:t>The summer schedule must include at least (2) hours per week of either STEM or Literacy, at least (2) hours of Leadership Development and  Physical /Healthy Living activities.</a:t>
            </a:r>
          </a:p>
        </p:txBody>
      </p:sp>
    </p:spTree>
    <p:extLst>
      <p:ext uri="{BB962C8B-B14F-4D97-AF65-F5344CB8AC3E}">
        <p14:creationId xmlns:p14="http://schemas.microsoft.com/office/powerpoint/2010/main" val="4002252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3"/>
          <a:srcRect/>
          <a:stretch/>
        </p:blipFill>
        <p:spPr>
          <a:xfrm>
            <a:off x="-5368" y="10"/>
            <a:ext cx="9149368" cy="6857990"/>
          </a:xfrm>
          <a:prstGeom prst="rect">
            <a:avLst/>
          </a:prstGeom>
        </p:spPr>
      </p:pic>
      <p:sp>
        <p:nvSpPr>
          <p:cNvPr id="8" name="Title 8"/>
          <p:cNvSpPr>
            <a:spLocks noGrp="1"/>
          </p:cNvSpPr>
          <p:nvPr>
            <p:ph type="title"/>
          </p:nvPr>
        </p:nvSpPr>
        <p:spPr>
          <a:xfrm>
            <a:off x="116607" y="274771"/>
            <a:ext cx="8836134" cy="1143000"/>
          </a:xfrm>
        </p:spPr>
        <p:txBody>
          <a:bodyPr>
            <a:noAutofit/>
          </a:bodyPr>
          <a:lstStyle/>
          <a:p>
            <a:r>
              <a:rPr lang="en-US" sz="4000" dirty="0">
                <a:solidFill>
                  <a:srgbClr val="FDBA7A"/>
                </a:solidFill>
                <a:latin typeface="Franklin Gothic Demi" panose="020B0703020102020204" pitchFamily="34" charset="0"/>
              </a:rPr>
              <a:t>Program Design:  </a:t>
            </a:r>
            <a:br>
              <a:rPr lang="en-US" sz="4000" dirty="0">
                <a:solidFill>
                  <a:srgbClr val="FDBA7A"/>
                </a:solidFill>
                <a:latin typeface="Franklin Gothic Demi" panose="020B0703020102020204" pitchFamily="34" charset="0"/>
              </a:rPr>
            </a:br>
            <a:r>
              <a:rPr lang="en-US" sz="4000" dirty="0">
                <a:solidFill>
                  <a:srgbClr val="FDBA7A"/>
                </a:solidFill>
                <a:latin typeface="Franklin Gothic Demi" panose="020B0703020102020204" pitchFamily="34" charset="0"/>
              </a:rPr>
              <a:t>Middle School Required Content Areas</a:t>
            </a:r>
          </a:p>
        </p:txBody>
      </p:sp>
      <p:pic>
        <p:nvPicPr>
          <p:cNvPr id="10" name="Picture 9"/>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5">
            <a:duotone>
              <a:prstClr val="black"/>
              <a:schemeClr val="accent6">
                <a:tint val="45000"/>
                <a:satMod val="400000"/>
              </a:schemeClr>
            </a:duotone>
          </a:blip>
          <a:stretch>
            <a:fillRect/>
          </a:stretch>
        </p:blipFill>
        <p:spPr>
          <a:xfrm>
            <a:off x="116607" y="6100331"/>
            <a:ext cx="987574" cy="695791"/>
          </a:xfrm>
          <a:prstGeom prst="rect">
            <a:avLst/>
          </a:prstGeom>
        </p:spPr>
      </p:pic>
      <p:pic>
        <p:nvPicPr>
          <p:cNvPr id="18" name="Picture 17"/>
          <p:cNvPicPr>
            <a:picLocks noChangeAspect="1"/>
          </p:cNvPicPr>
          <p:nvPr/>
        </p:nvPicPr>
        <p:blipFill>
          <a:blip r:embed="rId6"/>
          <a:stretch>
            <a:fillRect/>
          </a:stretch>
        </p:blipFill>
        <p:spPr>
          <a:xfrm>
            <a:off x="1875930" y="4140342"/>
            <a:ext cx="1163798" cy="322800"/>
          </a:xfrm>
          <a:prstGeom prst="rect">
            <a:avLst/>
          </a:prstGeom>
        </p:spPr>
      </p:pic>
      <p:grpSp>
        <p:nvGrpSpPr>
          <p:cNvPr id="9" name="Group 8">
            <a:extLst/>
          </p:cNvPr>
          <p:cNvGrpSpPr/>
          <p:nvPr/>
        </p:nvGrpSpPr>
        <p:grpSpPr>
          <a:xfrm>
            <a:off x="324545" y="2202438"/>
            <a:ext cx="1891308" cy="2076907"/>
            <a:chOff x="610960" y="2381250"/>
            <a:chExt cx="2521744" cy="2769209"/>
          </a:xfrm>
        </p:grpSpPr>
        <p:sp>
          <p:nvSpPr>
            <p:cNvPr id="12" name="Freeform: Shape 11">
              <a:extLst/>
            </p:cNvPr>
            <p:cNvSpPr>
              <a:spLocks/>
            </p:cNvSpPr>
            <p:nvPr/>
          </p:nvSpPr>
          <p:spPr bwMode="auto">
            <a:xfrm>
              <a:off x="721291"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Shape 12">
              <a:extLst/>
            </p:cNvPr>
            <p:cNvSpPr>
              <a:spLocks/>
            </p:cNvSpPr>
            <p:nvPr/>
          </p:nvSpPr>
          <p:spPr bwMode="auto">
            <a:xfrm>
              <a:off x="721291"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14" name="Freeform 395">
              <a:extLst/>
            </p:cNvPr>
            <p:cNvSpPr>
              <a:spLocks/>
            </p:cNvSpPr>
            <p:nvPr/>
          </p:nvSpPr>
          <p:spPr bwMode="auto">
            <a:xfrm>
              <a:off x="610960"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15" name="Freeform 396">
              <a:extLst/>
            </p:cNvPr>
            <p:cNvSpPr>
              <a:spLocks/>
            </p:cNvSpPr>
            <p:nvPr/>
          </p:nvSpPr>
          <p:spPr bwMode="auto">
            <a:xfrm>
              <a:off x="610960"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rgbClr val="FF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16" name="Freeform 398">
              <a:extLst/>
            </p:cNvPr>
            <p:cNvSpPr>
              <a:spLocks/>
            </p:cNvSpPr>
            <p:nvPr/>
          </p:nvSpPr>
          <p:spPr bwMode="auto">
            <a:xfrm>
              <a:off x="1296760"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404">
              <a:extLst/>
            </p:cNvPr>
            <p:cNvSpPr>
              <a:spLocks/>
            </p:cNvSpPr>
            <p:nvPr/>
          </p:nvSpPr>
          <p:spPr bwMode="auto">
            <a:xfrm>
              <a:off x="1296760"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 name="Group 18">
            <a:extLst/>
          </p:cNvPr>
          <p:cNvGrpSpPr/>
          <p:nvPr/>
        </p:nvGrpSpPr>
        <p:grpSpPr>
          <a:xfrm>
            <a:off x="2595043" y="2227925"/>
            <a:ext cx="1891308" cy="2076907"/>
            <a:chOff x="3458141" y="2381250"/>
            <a:chExt cx="2521744" cy="2769209"/>
          </a:xfrm>
        </p:grpSpPr>
        <p:sp>
          <p:nvSpPr>
            <p:cNvPr id="20" name="Freeform: Shape 19">
              <a:extLst/>
            </p:cNvPr>
            <p:cNvSpPr>
              <a:spLocks/>
            </p:cNvSpPr>
            <p:nvPr/>
          </p:nvSpPr>
          <p:spPr bwMode="auto">
            <a:xfrm>
              <a:off x="3568472"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p:cNvPr>
            <p:cNvSpPr>
              <a:spLocks/>
            </p:cNvSpPr>
            <p:nvPr/>
          </p:nvSpPr>
          <p:spPr bwMode="auto">
            <a:xfrm>
              <a:off x="3568472"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395">
              <a:extLst/>
            </p:cNvPr>
            <p:cNvSpPr>
              <a:spLocks/>
            </p:cNvSpPr>
            <p:nvPr/>
          </p:nvSpPr>
          <p:spPr bwMode="auto">
            <a:xfrm>
              <a:off x="3458141"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396">
              <a:extLst/>
            </p:cNvPr>
            <p:cNvSpPr>
              <a:spLocks/>
            </p:cNvSpPr>
            <p:nvPr/>
          </p:nvSpPr>
          <p:spPr bwMode="auto">
            <a:xfrm>
              <a:off x="3458141"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rgbClr val="FF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398">
              <a:extLst/>
            </p:cNvPr>
            <p:cNvSpPr>
              <a:spLocks/>
            </p:cNvSpPr>
            <p:nvPr/>
          </p:nvSpPr>
          <p:spPr bwMode="auto">
            <a:xfrm>
              <a:off x="4143941"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404">
              <a:extLst/>
            </p:cNvPr>
            <p:cNvSpPr>
              <a:spLocks/>
            </p:cNvSpPr>
            <p:nvPr/>
          </p:nvSpPr>
          <p:spPr bwMode="auto">
            <a:xfrm>
              <a:off x="4143941"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grpSp>
      <p:sp>
        <p:nvSpPr>
          <p:cNvPr id="37" name="TextBox 36">
            <a:extLst/>
          </p:cNvPr>
          <p:cNvSpPr txBox="1"/>
          <p:nvPr/>
        </p:nvSpPr>
        <p:spPr>
          <a:xfrm>
            <a:off x="277759" y="4403702"/>
            <a:ext cx="1891309" cy="707886"/>
          </a:xfrm>
          <a:prstGeom prst="rect">
            <a:avLst/>
          </a:prstGeom>
          <a:noFill/>
        </p:spPr>
        <p:txBody>
          <a:bodyPr wrap="square" lIns="0" rIns="0"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rPr>
              <a:t>Academic Support </a:t>
            </a:r>
          </a:p>
        </p:txBody>
      </p:sp>
      <p:sp>
        <p:nvSpPr>
          <p:cNvPr id="39" name="TextBox 38">
            <a:extLst/>
          </p:cNvPr>
          <p:cNvSpPr txBox="1"/>
          <p:nvPr/>
        </p:nvSpPr>
        <p:spPr>
          <a:xfrm>
            <a:off x="992222" y="2486623"/>
            <a:ext cx="473206" cy="715581"/>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srgbClr val="002060"/>
                </a:solidFill>
                <a:effectLst/>
                <a:uLnTx/>
                <a:uFillTx/>
                <a:latin typeface="Arial"/>
                <a:ea typeface="+mn-ea"/>
                <a:cs typeface="+mn-cs"/>
              </a:rPr>
              <a:t>1</a:t>
            </a:r>
          </a:p>
        </p:txBody>
      </p:sp>
      <p:sp>
        <p:nvSpPr>
          <p:cNvPr id="40" name="TextBox 39">
            <a:extLst/>
          </p:cNvPr>
          <p:cNvSpPr txBox="1"/>
          <p:nvPr/>
        </p:nvSpPr>
        <p:spPr>
          <a:xfrm>
            <a:off x="3265712" y="2512110"/>
            <a:ext cx="473206" cy="715581"/>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srgbClr val="002060"/>
                </a:solidFill>
                <a:effectLst/>
                <a:uLnTx/>
                <a:uFillTx/>
                <a:latin typeface="Arial"/>
                <a:ea typeface="+mn-ea"/>
                <a:cs typeface="+mn-cs"/>
              </a:rPr>
              <a:t>2</a:t>
            </a:r>
          </a:p>
        </p:txBody>
      </p:sp>
      <p:sp>
        <p:nvSpPr>
          <p:cNvPr id="43" name="TextBox 42">
            <a:extLst/>
          </p:cNvPr>
          <p:cNvSpPr txBox="1"/>
          <p:nvPr/>
        </p:nvSpPr>
        <p:spPr>
          <a:xfrm>
            <a:off x="2586481" y="4509778"/>
            <a:ext cx="1741321" cy="400110"/>
          </a:xfrm>
          <a:prstGeom prst="rect">
            <a:avLst/>
          </a:prstGeom>
          <a:noFill/>
        </p:spPr>
        <p:txBody>
          <a:bodyPr wrap="square" lIns="0" rIns="0"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rPr>
              <a:t>Enrichment</a:t>
            </a:r>
            <a:r>
              <a:rPr kumimoji="0" lang="en-US" sz="2000" b="1" i="1"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rPr>
              <a:t> </a:t>
            </a:r>
            <a:endParaRPr kumimoji="0" lang="en-US" sz="2000" b="1" i="0"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endParaRPr>
          </a:p>
        </p:txBody>
      </p:sp>
      <p:pic>
        <p:nvPicPr>
          <p:cNvPr id="3" name="Picture 2"/>
          <p:cNvPicPr>
            <a:picLocks/>
          </p:cNvPicPr>
          <p:nvPr/>
        </p:nvPicPr>
        <p:blipFill>
          <a:blip r:embed="rId7"/>
          <a:stretch>
            <a:fillRect/>
          </a:stretch>
        </p:blipFill>
        <p:spPr>
          <a:xfrm>
            <a:off x="3072983" y="3382385"/>
            <a:ext cx="531496" cy="466444"/>
          </a:xfrm>
          <a:prstGeom prst="rect">
            <a:avLst/>
          </a:prstGeom>
        </p:spPr>
      </p:pic>
      <p:pic>
        <p:nvPicPr>
          <p:cNvPr id="5" name="Picture 4"/>
          <p:cNvPicPr>
            <a:picLocks/>
          </p:cNvPicPr>
          <p:nvPr/>
        </p:nvPicPr>
        <p:blipFill>
          <a:blip r:embed="rId8"/>
          <a:stretch>
            <a:fillRect/>
          </a:stretch>
        </p:blipFill>
        <p:spPr>
          <a:xfrm>
            <a:off x="3298664" y="3436998"/>
            <a:ext cx="611631" cy="588900"/>
          </a:xfrm>
          <a:prstGeom prst="rect">
            <a:avLst/>
          </a:prstGeom>
        </p:spPr>
      </p:pic>
      <p:pic>
        <p:nvPicPr>
          <p:cNvPr id="6" name="Picture 5"/>
          <p:cNvPicPr>
            <a:picLocks/>
          </p:cNvPicPr>
          <p:nvPr/>
        </p:nvPicPr>
        <p:blipFill>
          <a:blip r:embed="rId9"/>
          <a:stretch>
            <a:fillRect/>
          </a:stretch>
        </p:blipFill>
        <p:spPr>
          <a:xfrm>
            <a:off x="830634" y="3266379"/>
            <a:ext cx="796381" cy="784749"/>
          </a:xfrm>
          <a:prstGeom prst="rect">
            <a:avLst/>
          </a:prstGeom>
        </p:spPr>
      </p:pic>
      <p:grpSp>
        <p:nvGrpSpPr>
          <p:cNvPr id="28" name="Group 27">
            <a:extLst/>
          </p:cNvPr>
          <p:cNvGrpSpPr/>
          <p:nvPr/>
        </p:nvGrpSpPr>
        <p:grpSpPr>
          <a:xfrm>
            <a:off x="4787885" y="2242451"/>
            <a:ext cx="1891308" cy="2076907"/>
            <a:chOff x="6305322" y="2381250"/>
            <a:chExt cx="2521744" cy="2769209"/>
          </a:xfrm>
        </p:grpSpPr>
        <p:sp>
          <p:nvSpPr>
            <p:cNvPr id="29" name="Freeform: Shape 28">
              <a:extLst/>
            </p:cNvPr>
            <p:cNvSpPr>
              <a:spLocks/>
            </p:cNvSpPr>
            <p:nvPr/>
          </p:nvSpPr>
          <p:spPr bwMode="auto">
            <a:xfrm>
              <a:off x="6415653"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Shape 29">
              <a:extLst/>
            </p:cNvPr>
            <p:cNvSpPr>
              <a:spLocks/>
            </p:cNvSpPr>
            <p:nvPr/>
          </p:nvSpPr>
          <p:spPr bwMode="auto">
            <a:xfrm>
              <a:off x="6415653"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1" name="Freeform 395">
              <a:extLst/>
            </p:cNvPr>
            <p:cNvSpPr>
              <a:spLocks/>
            </p:cNvSpPr>
            <p:nvPr/>
          </p:nvSpPr>
          <p:spPr bwMode="auto">
            <a:xfrm>
              <a:off x="6305322"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396">
              <a:extLst/>
            </p:cNvPr>
            <p:cNvSpPr>
              <a:spLocks/>
            </p:cNvSpPr>
            <p:nvPr/>
          </p:nvSpPr>
          <p:spPr bwMode="auto">
            <a:xfrm>
              <a:off x="6305322"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rgbClr val="FF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398">
              <a:extLst/>
            </p:cNvPr>
            <p:cNvSpPr>
              <a:spLocks/>
            </p:cNvSpPr>
            <p:nvPr/>
          </p:nvSpPr>
          <p:spPr bwMode="auto">
            <a:xfrm>
              <a:off x="6991122"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404">
              <a:extLst/>
            </p:cNvPr>
            <p:cNvSpPr>
              <a:spLocks/>
            </p:cNvSpPr>
            <p:nvPr/>
          </p:nvSpPr>
          <p:spPr bwMode="auto">
            <a:xfrm>
              <a:off x="6991122"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grpSp>
      <p:sp>
        <p:nvSpPr>
          <p:cNvPr id="35" name="TextBox 34">
            <a:extLst/>
          </p:cNvPr>
          <p:cNvSpPr txBox="1"/>
          <p:nvPr/>
        </p:nvSpPr>
        <p:spPr>
          <a:xfrm>
            <a:off x="5455561" y="2543112"/>
            <a:ext cx="473206" cy="715581"/>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srgbClr val="002060"/>
                </a:solidFill>
                <a:effectLst/>
                <a:uLnTx/>
                <a:uFillTx/>
                <a:latin typeface="Arial"/>
                <a:ea typeface="+mn-ea"/>
                <a:cs typeface="+mn-cs"/>
              </a:rPr>
              <a:t>3</a:t>
            </a:r>
          </a:p>
        </p:txBody>
      </p:sp>
      <p:sp>
        <p:nvSpPr>
          <p:cNvPr id="36" name="TextBox 35">
            <a:extLst/>
          </p:cNvPr>
          <p:cNvSpPr txBox="1"/>
          <p:nvPr/>
        </p:nvSpPr>
        <p:spPr>
          <a:xfrm>
            <a:off x="4662072" y="4454290"/>
            <a:ext cx="2379301" cy="707886"/>
          </a:xfrm>
          <a:prstGeom prst="rect">
            <a:avLst/>
          </a:prstGeom>
          <a:noFill/>
        </p:spPr>
        <p:txBody>
          <a:bodyPr wrap="square" lIns="0" rIns="0"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rPr>
              <a:t>Physical Activity/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rPr>
              <a:t>Healthy Living</a:t>
            </a:r>
          </a:p>
        </p:txBody>
      </p:sp>
      <p:pic>
        <p:nvPicPr>
          <p:cNvPr id="38" name="Picture 37"/>
          <p:cNvPicPr>
            <a:picLocks/>
          </p:cNvPicPr>
          <p:nvPr/>
        </p:nvPicPr>
        <p:blipFill>
          <a:blip r:embed="rId10"/>
          <a:stretch>
            <a:fillRect/>
          </a:stretch>
        </p:blipFill>
        <p:spPr>
          <a:xfrm rot="9400801">
            <a:off x="5511384" y="3461655"/>
            <a:ext cx="681318" cy="719638"/>
          </a:xfrm>
          <a:prstGeom prst="rect">
            <a:avLst/>
          </a:prstGeom>
        </p:spPr>
      </p:pic>
      <p:pic>
        <p:nvPicPr>
          <p:cNvPr id="41" name="Picture 40"/>
          <p:cNvPicPr>
            <a:picLocks/>
          </p:cNvPicPr>
          <p:nvPr/>
        </p:nvPicPr>
        <p:blipFill>
          <a:blip r:embed="rId11"/>
          <a:stretch>
            <a:fillRect/>
          </a:stretch>
        </p:blipFill>
        <p:spPr>
          <a:xfrm>
            <a:off x="5225988" y="3334972"/>
            <a:ext cx="612524" cy="696553"/>
          </a:xfrm>
          <a:prstGeom prst="rect">
            <a:avLst/>
          </a:prstGeom>
        </p:spPr>
      </p:pic>
      <p:grpSp>
        <p:nvGrpSpPr>
          <p:cNvPr id="42" name="Group 41">
            <a:extLst/>
          </p:cNvPr>
          <p:cNvGrpSpPr/>
          <p:nvPr/>
        </p:nvGrpSpPr>
        <p:grpSpPr>
          <a:xfrm>
            <a:off x="7076839" y="2233552"/>
            <a:ext cx="1891308" cy="2076907"/>
            <a:chOff x="6305322" y="2381250"/>
            <a:chExt cx="2521744" cy="2769209"/>
          </a:xfrm>
        </p:grpSpPr>
        <p:sp>
          <p:nvSpPr>
            <p:cNvPr id="44" name="Freeform: Shape 43">
              <a:extLst/>
            </p:cNvPr>
            <p:cNvSpPr>
              <a:spLocks/>
            </p:cNvSpPr>
            <p:nvPr/>
          </p:nvSpPr>
          <p:spPr bwMode="auto">
            <a:xfrm>
              <a:off x="6415653" y="3237217"/>
              <a:ext cx="2411413" cy="1913242"/>
            </a:xfrm>
            <a:custGeom>
              <a:avLst/>
              <a:gdLst>
                <a:gd name="connsiteX0" fmla="*/ 0 w 2411413"/>
                <a:gd name="connsiteY0" fmla="*/ 0 h 1913242"/>
                <a:gd name="connsiteX1" fmla="*/ 2411413 w 2411413"/>
                <a:gd name="connsiteY1" fmla="*/ 0 h 1913242"/>
                <a:gd name="connsiteX2" fmla="*/ 2411413 w 2411413"/>
                <a:gd name="connsiteY2" fmla="*/ 188608 h 1913242"/>
                <a:gd name="connsiteX3" fmla="*/ 2411413 w 2411413"/>
                <a:gd name="connsiteY3" fmla="*/ 914464 h 1913242"/>
                <a:gd name="connsiteX4" fmla="*/ 2411413 w 2411413"/>
                <a:gd name="connsiteY4" fmla="*/ 1103072 h 1913242"/>
                <a:gd name="connsiteX5" fmla="*/ 2275212 w 2411413"/>
                <a:gd name="connsiteY5" fmla="*/ 1337536 h 1913242"/>
                <a:gd name="connsiteX6" fmla="*/ 1341497 w 2411413"/>
                <a:gd name="connsiteY6" fmla="*/ 1876966 h 1913242"/>
                <a:gd name="connsiteX7" fmla="*/ 1135773 w 2411413"/>
                <a:gd name="connsiteY7" fmla="*/ 1904173 h 1913242"/>
                <a:gd name="connsiteX8" fmla="*/ 1071481 w 2411413"/>
                <a:gd name="connsiteY8" fmla="*/ 1877613 h 1913242"/>
                <a:gd name="connsiteX9" fmla="*/ 377725 w 2411413"/>
                <a:gd name="connsiteY9" fmla="*/ 1477421 h 1913242"/>
                <a:gd name="connsiteX10" fmla="*/ 135381 w 2411413"/>
                <a:gd name="connsiteY10" fmla="*/ 1337536 h 1913242"/>
                <a:gd name="connsiteX11" fmla="*/ 0 w 2411413"/>
                <a:gd name="connsiteY11" fmla="*/ 1103072 h 1913242"/>
                <a:gd name="connsiteX12" fmla="*/ 0 w 2411413"/>
                <a:gd name="connsiteY12" fmla="*/ 914464 h 1913242"/>
                <a:gd name="connsiteX13" fmla="*/ 0 w 2411413"/>
                <a:gd name="connsiteY13" fmla="*/ 188608 h 191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1413" h="1913242">
                  <a:moveTo>
                    <a:pt x="0" y="0"/>
                  </a:moveTo>
                  <a:lnTo>
                    <a:pt x="2411413" y="0"/>
                  </a:lnTo>
                  <a:lnTo>
                    <a:pt x="2411413" y="188608"/>
                  </a:lnTo>
                  <a:lnTo>
                    <a:pt x="2411413" y="914464"/>
                  </a:lnTo>
                  <a:lnTo>
                    <a:pt x="2411413" y="1103072"/>
                  </a:lnTo>
                  <a:cubicBezTo>
                    <a:pt x="2411413" y="1199809"/>
                    <a:pt x="2359722" y="1289168"/>
                    <a:pt x="2275212" y="1337536"/>
                  </a:cubicBezTo>
                  <a:lnTo>
                    <a:pt x="1341497" y="1876966"/>
                  </a:lnTo>
                  <a:cubicBezTo>
                    <a:pt x="1278115" y="1913242"/>
                    <a:pt x="1204117" y="1922311"/>
                    <a:pt x="1135773" y="1904173"/>
                  </a:cubicBezTo>
                  <a:lnTo>
                    <a:pt x="1071481" y="1877613"/>
                  </a:lnTo>
                  <a:lnTo>
                    <a:pt x="377725" y="1477421"/>
                  </a:lnTo>
                  <a:lnTo>
                    <a:pt x="135381" y="1337536"/>
                  </a:lnTo>
                  <a:cubicBezTo>
                    <a:pt x="51691" y="1289168"/>
                    <a:pt x="0" y="1199809"/>
                    <a:pt x="0" y="1103072"/>
                  </a:cubicBezTo>
                  <a:lnTo>
                    <a:pt x="0" y="914464"/>
                  </a:lnTo>
                  <a:lnTo>
                    <a:pt x="0" y="188608"/>
                  </a:lnTo>
                  <a:close/>
                </a:path>
              </a:pathLst>
            </a:custGeom>
            <a:solidFill>
              <a:schemeClr val="bg2">
                <a:lumMod val="90000"/>
              </a:schemeClr>
            </a:solidFill>
            <a:ln>
              <a:noFill/>
            </a:ln>
          </p:spPr>
          <p:txBody>
            <a:bodyPr vert="horz" wrap="square" lIns="68580" tIns="34290" rIns="68580" bIns="3429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p:cNvPr>
            <p:cNvSpPr>
              <a:spLocks/>
            </p:cNvSpPr>
            <p:nvPr/>
          </p:nvSpPr>
          <p:spPr bwMode="auto">
            <a:xfrm>
              <a:off x="6415653" y="2452080"/>
              <a:ext cx="2411413" cy="973745"/>
            </a:xfrm>
            <a:custGeom>
              <a:avLst/>
              <a:gdLst>
                <a:gd name="connsiteX0" fmla="*/ 1205399 w 2411413"/>
                <a:gd name="connsiteY0" fmla="*/ 0 h 973745"/>
                <a:gd name="connsiteX1" fmla="*/ 1275179 w 2411413"/>
                <a:gd name="connsiteY1" fmla="*/ 9069 h 973745"/>
                <a:gd name="connsiteX2" fmla="*/ 1321263 w 2411413"/>
                <a:gd name="connsiteY2" fmla="*/ 27975 h 973745"/>
                <a:gd name="connsiteX3" fmla="*/ 2294409 w 2411413"/>
                <a:gd name="connsiteY3" fmla="*/ 589692 h 973745"/>
                <a:gd name="connsiteX4" fmla="*/ 2332146 w 2411413"/>
                <a:gd name="connsiteY4" fmla="*/ 618797 h 973745"/>
                <a:gd name="connsiteX5" fmla="*/ 2411413 w 2411413"/>
                <a:gd name="connsiteY5" fmla="*/ 810170 h 973745"/>
                <a:gd name="connsiteX6" fmla="*/ 2411413 w 2411413"/>
                <a:gd name="connsiteY6" fmla="*/ 909804 h 973745"/>
                <a:gd name="connsiteX7" fmla="*/ 2300665 w 2411413"/>
                <a:gd name="connsiteY7" fmla="*/ 973745 h 973745"/>
                <a:gd name="connsiteX8" fmla="*/ 0 w 2411413"/>
                <a:gd name="connsiteY8" fmla="*/ 973745 h 973745"/>
                <a:gd name="connsiteX9" fmla="*/ 0 w 2411413"/>
                <a:gd name="connsiteY9" fmla="*/ 810170 h 973745"/>
                <a:gd name="connsiteX10" fmla="*/ 135381 w 2411413"/>
                <a:gd name="connsiteY10" fmla="*/ 574886 h 973745"/>
                <a:gd name="connsiteX11" fmla="*/ 1069916 w 2411413"/>
                <a:gd name="connsiteY11" fmla="*/ 36276 h 973745"/>
                <a:gd name="connsiteX12" fmla="*/ 1205399 w 2411413"/>
                <a:gd name="connsiteY12" fmla="*/ 0 h 97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413" h="973745">
                  <a:moveTo>
                    <a:pt x="1205399" y="0"/>
                  </a:moveTo>
                  <a:cubicBezTo>
                    <a:pt x="1228834" y="0"/>
                    <a:pt x="1252295" y="3023"/>
                    <a:pt x="1275179" y="9069"/>
                  </a:cubicBezTo>
                  <a:lnTo>
                    <a:pt x="1321263" y="27975"/>
                  </a:lnTo>
                  <a:lnTo>
                    <a:pt x="2294409" y="589692"/>
                  </a:lnTo>
                  <a:lnTo>
                    <a:pt x="2332146" y="618797"/>
                  </a:lnTo>
                  <a:cubicBezTo>
                    <a:pt x="2382337" y="669215"/>
                    <a:pt x="2411413" y="737617"/>
                    <a:pt x="2411413" y="810170"/>
                  </a:cubicBezTo>
                  <a:lnTo>
                    <a:pt x="2411413" y="909804"/>
                  </a:lnTo>
                  <a:lnTo>
                    <a:pt x="2300665" y="973745"/>
                  </a:lnTo>
                  <a:lnTo>
                    <a:pt x="0" y="973745"/>
                  </a:lnTo>
                  <a:lnTo>
                    <a:pt x="0" y="810170"/>
                  </a:lnTo>
                  <a:cubicBezTo>
                    <a:pt x="0" y="713433"/>
                    <a:pt x="51691" y="624075"/>
                    <a:pt x="135381" y="574886"/>
                  </a:cubicBezTo>
                  <a:lnTo>
                    <a:pt x="1069916" y="36276"/>
                  </a:lnTo>
                  <a:cubicBezTo>
                    <a:pt x="1111761" y="12092"/>
                    <a:pt x="1158529" y="0"/>
                    <a:pt x="1205399" y="0"/>
                  </a:cubicBez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6" name="Freeform 395">
              <a:extLst/>
            </p:cNvPr>
            <p:cNvSpPr>
              <a:spLocks/>
            </p:cNvSpPr>
            <p:nvPr/>
          </p:nvSpPr>
          <p:spPr bwMode="auto">
            <a:xfrm>
              <a:off x="6305322" y="2381250"/>
              <a:ext cx="2411413" cy="2722563"/>
            </a:xfrm>
            <a:custGeom>
              <a:avLst/>
              <a:gdLst>
                <a:gd name="T0" fmla="*/ 0 w 2939"/>
                <a:gd name="T1" fmla="*/ 1003 h 3321"/>
                <a:gd name="T2" fmla="*/ 0 w 2939"/>
                <a:gd name="T3" fmla="*/ 2318 h 3321"/>
                <a:gd name="T4" fmla="*/ 165 w 2939"/>
                <a:gd name="T5" fmla="*/ 2604 h 3321"/>
                <a:gd name="T6" fmla="*/ 1304 w 2939"/>
                <a:gd name="T7" fmla="*/ 3262 h 3321"/>
                <a:gd name="T8" fmla="*/ 1635 w 2939"/>
                <a:gd name="T9" fmla="*/ 3262 h 3321"/>
                <a:gd name="T10" fmla="*/ 2773 w 2939"/>
                <a:gd name="T11" fmla="*/ 2604 h 3321"/>
                <a:gd name="T12" fmla="*/ 2939 w 2939"/>
                <a:gd name="T13" fmla="*/ 2318 h 3321"/>
                <a:gd name="T14" fmla="*/ 2939 w 2939"/>
                <a:gd name="T15" fmla="*/ 1003 h 3321"/>
                <a:gd name="T16" fmla="*/ 2773 w 2939"/>
                <a:gd name="T17" fmla="*/ 716 h 3321"/>
                <a:gd name="T18" fmla="*/ 1635 w 2939"/>
                <a:gd name="T19" fmla="*/ 59 h 3321"/>
                <a:gd name="T20" fmla="*/ 1304 w 2939"/>
                <a:gd name="T21" fmla="*/ 59 h 3321"/>
                <a:gd name="T22" fmla="*/ 165 w 2939"/>
                <a:gd name="T23" fmla="*/ 716 h 3321"/>
                <a:gd name="T24" fmla="*/ 0 w 2939"/>
                <a:gd name="T25" fmla="*/ 1003 h 3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9" h="3321">
                  <a:moveTo>
                    <a:pt x="0" y="1003"/>
                  </a:moveTo>
                  <a:lnTo>
                    <a:pt x="0" y="2318"/>
                  </a:lnTo>
                  <a:cubicBezTo>
                    <a:pt x="0" y="2436"/>
                    <a:pt x="63" y="2545"/>
                    <a:pt x="165" y="2604"/>
                  </a:cubicBezTo>
                  <a:lnTo>
                    <a:pt x="1304" y="3262"/>
                  </a:lnTo>
                  <a:cubicBezTo>
                    <a:pt x="1406" y="3321"/>
                    <a:pt x="1532" y="3321"/>
                    <a:pt x="1635" y="3262"/>
                  </a:cubicBezTo>
                  <a:lnTo>
                    <a:pt x="2773" y="2604"/>
                  </a:lnTo>
                  <a:cubicBezTo>
                    <a:pt x="2876" y="2545"/>
                    <a:pt x="2939" y="2436"/>
                    <a:pt x="2939" y="2318"/>
                  </a:cubicBezTo>
                  <a:lnTo>
                    <a:pt x="2939" y="1003"/>
                  </a:lnTo>
                  <a:cubicBezTo>
                    <a:pt x="2939" y="885"/>
                    <a:pt x="2876" y="776"/>
                    <a:pt x="2773" y="716"/>
                  </a:cubicBezTo>
                  <a:lnTo>
                    <a:pt x="1635" y="59"/>
                  </a:lnTo>
                  <a:cubicBezTo>
                    <a:pt x="1532" y="0"/>
                    <a:pt x="1406" y="0"/>
                    <a:pt x="1304" y="59"/>
                  </a:cubicBezTo>
                  <a:lnTo>
                    <a:pt x="165" y="716"/>
                  </a:lnTo>
                  <a:cubicBezTo>
                    <a:pt x="63" y="776"/>
                    <a:pt x="0" y="885"/>
                    <a:pt x="0" y="1003"/>
                  </a:cubicBezTo>
                  <a:close/>
                </a:path>
              </a:pathLst>
            </a:custGeom>
            <a:solidFill>
              <a:schemeClr val="bg2">
                <a:lumMod val="40000"/>
                <a:lumOff val="60000"/>
              </a:schemeClr>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7" name="Freeform 396">
              <a:extLst/>
            </p:cNvPr>
            <p:cNvSpPr>
              <a:spLocks/>
            </p:cNvSpPr>
            <p:nvPr/>
          </p:nvSpPr>
          <p:spPr bwMode="auto">
            <a:xfrm>
              <a:off x="6305322" y="2381250"/>
              <a:ext cx="2411413" cy="1044575"/>
            </a:xfrm>
            <a:custGeom>
              <a:avLst/>
              <a:gdLst>
                <a:gd name="T0" fmla="*/ 2939 w 2939"/>
                <a:gd name="T1" fmla="*/ 1274 h 1274"/>
                <a:gd name="T2" fmla="*/ 2939 w 2939"/>
                <a:gd name="T3" fmla="*/ 1003 h 1274"/>
                <a:gd name="T4" fmla="*/ 2773 w 2939"/>
                <a:gd name="T5" fmla="*/ 716 h 1274"/>
                <a:gd name="T6" fmla="*/ 1635 w 2939"/>
                <a:gd name="T7" fmla="*/ 59 h 1274"/>
                <a:gd name="T8" fmla="*/ 1304 w 2939"/>
                <a:gd name="T9" fmla="*/ 59 h 1274"/>
                <a:gd name="T10" fmla="*/ 165 w 2939"/>
                <a:gd name="T11" fmla="*/ 716 h 1274"/>
                <a:gd name="T12" fmla="*/ 0 w 2939"/>
                <a:gd name="T13" fmla="*/ 1003 h 1274"/>
                <a:gd name="T14" fmla="*/ 0 w 2939"/>
                <a:gd name="T15" fmla="*/ 1274 h 1274"/>
                <a:gd name="T16" fmla="*/ 2939 w 2939"/>
                <a:gd name="T17" fmla="*/ 1274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9" h="1274">
                  <a:moveTo>
                    <a:pt x="2939" y="1274"/>
                  </a:moveTo>
                  <a:lnTo>
                    <a:pt x="2939" y="1003"/>
                  </a:lnTo>
                  <a:cubicBezTo>
                    <a:pt x="2939" y="885"/>
                    <a:pt x="2876" y="776"/>
                    <a:pt x="2773" y="716"/>
                  </a:cubicBezTo>
                  <a:lnTo>
                    <a:pt x="1635" y="59"/>
                  </a:lnTo>
                  <a:cubicBezTo>
                    <a:pt x="1532" y="0"/>
                    <a:pt x="1406" y="0"/>
                    <a:pt x="1304" y="59"/>
                  </a:cubicBezTo>
                  <a:lnTo>
                    <a:pt x="165" y="716"/>
                  </a:lnTo>
                  <a:cubicBezTo>
                    <a:pt x="63" y="776"/>
                    <a:pt x="0" y="885"/>
                    <a:pt x="0" y="1003"/>
                  </a:cubicBezTo>
                  <a:lnTo>
                    <a:pt x="0" y="1274"/>
                  </a:lnTo>
                  <a:lnTo>
                    <a:pt x="2939" y="1274"/>
                  </a:lnTo>
                </a:path>
              </a:pathLst>
            </a:custGeom>
            <a:solidFill>
              <a:srgbClr val="FF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8" name="Freeform 398">
              <a:extLst/>
            </p:cNvPr>
            <p:cNvSpPr>
              <a:spLocks/>
            </p:cNvSpPr>
            <p:nvPr/>
          </p:nvSpPr>
          <p:spPr bwMode="auto">
            <a:xfrm>
              <a:off x="6991122"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9" name="Freeform 404">
              <a:extLst/>
            </p:cNvPr>
            <p:cNvSpPr>
              <a:spLocks/>
            </p:cNvSpPr>
            <p:nvPr/>
          </p:nvSpPr>
          <p:spPr bwMode="auto">
            <a:xfrm>
              <a:off x="6991122" y="2687638"/>
              <a:ext cx="1039813" cy="1176338"/>
            </a:xfrm>
            <a:custGeom>
              <a:avLst/>
              <a:gdLst>
                <a:gd name="T0" fmla="*/ 0 w 1269"/>
                <a:gd name="T1" fmla="*/ 433 h 1434"/>
                <a:gd name="T2" fmla="*/ 0 w 1269"/>
                <a:gd name="T3" fmla="*/ 1001 h 1434"/>
                <a:gd name="T4" fmla="*/ 71 w 1269"/>
                <a:gd name="T5" fmla="*/ 1125 h 1434"/>
                <a:gd name="T6" fmla="*/ 563 w 1269"/>
                <a:gd name="T7" fmla="*/ 1408 h 1434"/>
                <a:gd name="T8" fmla="*/ 706 w 1269"/>
                <a:gd name="T9" fmla="*/ 1408 h 1434"/>
                <a:gd name="T10" fmla="*/ 1198 w 1269"/>
                <a:gd name="T11" fmla="*/ 1125 h 1434"/>
                <a:gd name="T12" fmla="*/ 1269 w 1269"/>
                <a:gd name="T13" fmla="*/ 1001 h 1434"/>
                <a:gd name="T14" fmla="*/ 1269 w 1269"/>
                <a:gd name="T15" fmla="*/ 433 h 1434"/>
                <a:gd name="T16" fmla="*/ 1198 w 1269"/>
                <a:gd name="T17" fmla="*/ 309 h 1434"/>
                <a:gd name="T18" fmla="*/ 706 w 1269"/>
                <a:gd name="T19" fmla="*/ 25 h 1434"/>
                <a:gd name="T20" fmla="*/ 563 w 1269"/>
                <a:gd name="T21" fmla="*/ 25 h 1434"/>
                <a:gd name="T22" fmla="*/ 71 w 1269"/>
                <a:gd name="T23" fmla="*/ 309 h 1434"/>
                <a:gd name="T24" fmla="*/ 0 w 1269"/>
                <a:gd name="T25" fmla="*/ 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9" h="1434">
                  <a:moveTo>
                    <a:pt x="0" y="433"/>
                  </a:moveTo>
                  <a:lnTo>
                    <a:pt x="0" y="1001"/>
                  </a:lnTo>
                  <a:cubicBezTo>
                    <a:pt x="0" y="1052"/>
                    <a:pt x="27" y="1099"/>
                    <a:pt x="71" y="1125"/>
                  </a:cubicBezTo>
                  <a:lnTo>
                    <a:pt x="563" y="1408"/>
                  </a:lnTo>
                  <a:cubicBezTo>
                    <a:pt x="607" y="1434"/>
                    <a:pt x="662" y="1434"/>
                    <a:pt x="706" y="1408"/>
                  </a:cubicBezTo>
                  <a:lnTo>
                    <a:pt x="1198" y="1125"/>
                  </a:lnTo>
                  <a:cubicBezTo>
                    <a:pt x="1242" y="1099"/>
                    <a:pt x="1269" y="1052"/>
                    <a:pt x="1269" y="1001"/>
                  </a:cubicBezTo>
                  <a:lnTo>
                    <a:pt x="1269" y="433"/>
                  </a:lnTo>
                  <a:cubicBezTo>
                    <a:pt x="1269" y="382"/>
                    <a:pt x="1242" y="335"/>
                    <a:pt x="1198" y="309"/>
                  </a:cubicBezTo>
                  <a:lnTo>
                    <a:pt x="706" y="25"/>
                  </a:lnTo>
                  <a:cubicBezTo>
                    <a:pt x="662" y="0"/>
                    <a:pt x="607" y="0"/>
                    <a:pt x="563" y="25"/>
                  </a:cubicBezTo>
                  <a:lnTo>
                    <a:pt x="71" y="309"/>
                  </a:lnTo>
                  <a:cubicBezTo>
                    <a:pt x="27" y="335"/>
                    <a:pt x="0" y="382"/>
                    <a:pt x="0" y="43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grpSp>
      <p:sp>
        <p:nvSpPr>
          <p:cNvPr id="50" name="TextBox 49">
            <a:extLst/>
          </p:cNvPr>
          <p:cNvSpPr txBox="1"/>
          <p:nvPr/>
        </p:nvSpPr>
        <p:spPr>
          <a:xfrm>
            <a:off x="7744515" y="2517737"/>
            <a:ext cx="473207" cy="715581"/>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srgbClr val="002060"/>
                </a:solidFill>
                <a:effectLst/>
                <a:uLnTx/>
                <a:uFillTx/>
                <a:latin typeface="Arial"/>
                <a:ea typeface="+mn-ea"/>
                <a:cs typeface="+mn-cs"/>
              </a:rPr>
              <a:t>4</a:t>
            </a:r>
          </a:p>
        </p:txBody>
      </p:sp>
      <p:sp>
        <p:nvSpPr>
          <p:cNvPr id="51" name="TextBox 50">
            <a:extLst/>
          </p:cNvPr>
          <p:cNvSpPr txBox="1"/>
          <p:nvPr/>
        </p:nvSpPr>
        <p:spPr>
          <a:xfrm>
            <a:off x="6820806" y="4463142"/>
            <a:ext cx="2426654" cy="707886"/>
          </a:xfrm>
          <a:prstGeom prst="rect">
            <a:avLst/>
          </a:prstGeom>
          <a:noFill/>
        </p:spPr>
        <p:txBody>
          <a:bodyPr wrap="square" lIns="0" rIns="0"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Franklin Gothic Demi" panose="020B0703020102020204" pitchFamily="34" charset="0"/>
                <a:ea typeface="+mn-ea"/>
                <a:cs typeface="+mn-cs"/>
              </a:rPr>
              <a:t>Leadership Development</a:t>
            </a:r>
          </a:p>
        </p:txBody>
      </p:sp>
      <p:pic>
        <p:nvPicPr>
          <p:cNvPr id="52" name="Picture 51"/>
          <p:cNvPicPr>
            <a:picLocks/>
          </p:cNvPicPr>
          <p:nvPr/>
        </p:nvPicPr>
        <p:blipFill>
          <a:blip r:embed="rId12"/>
          <a:stretch>
            <a:fillRect/>
          </a:stretch>
        </p:blipFill>
        <p:spPr>
          <a:xfrm>
            <a:off x="7729086" y="3345597"/>
            <a:ext cx="669562" cy="759170"/>
          </a:xfrm>
          <a:prstGeom prst="rect">
            <a:avLst/>
          </a:prstGeom>
        </p:spPr>
      </p:pic>
    </p:spTree>
    <p:extLst>
      <p:ext uri="{BB962C8B-B14F-4D97-AF65-F5344CB8AC3E}">
        <p14:creationId xmlns:p14="http://schemas.microsoft.com/office/powerpoint/2010/main" val="1692470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3"/>
          <a:srcRect/>
          <a:stretch/>
        </p:blipFill>
        <p:spPr>
          <a:xfrm>
            <a:off x="0" y="8644"/>
            <a:ext cx="9149368" cy="6857990"/>
          </a:xfrm>
          <a:prstGeom prst="rect">
            <a:avLst/>
          </a:prstGeom>
        </p:spPr>
      </p:pic>
      <p:sp>
        <p:nvSpPr>
          <p:cNvPr id="8" name="Title 8"/>
          <p:cNvSpPr>
            <a:spLocks noGrp="1"/>
          </p:cNvSpPr>
          <p:nvPr>
            <p:ph type="title"/>
          </p:nvPr>
        </p:nvSpPr>
        <p:spPr>
          <a:xfrm>
            <a:off x="116607" y="274771"/>
            <a:ext cx="8836134" cy="1143000"/>
          </a:xfrm>
        </p:spPr>
        <p:txBody>
          <a:bodyPr>
            <a:noAutofit/>
          </a:bodyPr>
          <a:lstStyle/>
          <a:p>
            <a:r>
              <a:rPr lang="en-US" sz="4000" dirty="0">
                <a:solidFill>
                  <a:srgbClr val="FDBA7A"/>
                </a:solidFill>
                <a:latin typeface="Franklin Gothic Demi" panose="020B0703020102020204" pitchFamily="34" charset="0"/>
              </a:rPr>
              <a:t>Staffing: </a:t>
            </a:r>
            <a:br>
              <a:rPr lang="en-US" sz="4000" dirty="0">
                <a:solidFill>
                  <a:srgbClr val="FDBA7A"/>
                </a:solidFill>
                <a:latin typeface="Franklin Gothic Demi" panose="020B0703020102020204" pitchFamily="34" charset="0"/>
              </a:rPr>
            </a:br>
            <a:r>
              <a:rPr lang="en-US" sz="4000" dirty="0">
                <a:solidFill>
                  <a:srgbClr val="FDBA7A"/>
                </a:solidFill>
                <a:latin typeface="Franklin Gothic Demi" panose="020B0703020102020204" pitchFamily="34" charset="0"/>
              </a:rPr>
              <a:t>Roles, Qualifications and Experience</a:t>
            </a:r>
          </a:p>
        </p:txBody>
      </p:sp>
      <p:pic>
        <p:nvPicPr>
          <p:cNvPr id="10" name="Picture 9"/>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5">
            <a:duotone>
              <a:prstClr val="black"/>
              <a:schemeClr val="accent6">
                <a:tint val="45000"/>
                <a:satMod val="400000"/>
              </a:schemeClr>
            </a:duotone>
          </a:blip>
          <a:stretch>
            <a:fillRect/>
          </a:stretch>
        </p:blipFill>
        <p:spPr>
          <a:xfrm>
            <a:off x="116607" y="6100331"/>
            <a:ext cx="987574" cy="695791"/>
          </a:xfrm>
          <a:prstGeom prst="rect">
            <a:avLst/>
          </a:prstGeom>
        </p:spPr>
      </p:pic>
      <p:sp>
        <p:nvSpPr>
          <p:cNvPr id="32" name="Rectangle 31">
            <a:extLst/>
          </p:cNvPr>
          <p:cNvSpPr/>
          <p:nvPr/>
        </p:nvSpPr>
        <p:spPr>
          <a:xfrm>
            <a:off x="6045" y="2454521"/>
            <a:ext cx="7759217" cy="1037777"/>
          </a:xfrm>
          <a:prstGeom prst="rect">
            <a:avLst/>
          </a:prstGeom>
          <a:solidFill>
            <a:srgbClr val="F7931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p:cNvPr>
          <p:cNvSpPr/>
          <p:nvPr/>
        </p:nvSpPr>
        <p:spPr>
          <a:xfrm>
            <a:off x="-1944" y="3565206"/>
            <a:ext cx="7201530" cy="1037777"/>
          </a:xfrm>
          <a:prstGeom prst="rect">
            <a:avLst/>
          </a:prstGeom>
          <a:solidFill>
            <a:srgbClr val="4CC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p:cNvPr>
          <p:cNvSpPr/>
          <p:nvPr/>
        </p:nvSpPr>
        <p:spPr>
          <a:xfrm>
            <a:off x="0" y="4671196"/>
            <a:ext cx="6959663" cy="1037777"/>
          </a:xfrm>
          <a:prstGeom prst="rect">
            <a:avLst/>
          </a:prstGeom>
          <a:solidFill>
            <a:srgbClr val="A2B9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p:cNvPr>
          <p:cNvSpPr/>
          <p:nvPr/>
        </p:nvSpPr>
        <p:spPr>
          <a:xfrm>
            <a:off x="1" y="5771159"/>
            <a:ext cx="6556826" cy="1037777"/>
          </a:xfrm>
          <a:custGeom>
            <a:avLst/>
            <a:gdLst>
              <a:gd name="connsiteX0" fmla="*/ 0 w 6106055"/>
              <a:gd name="connsiteY0" fmla="*/ 0 h 1144555"/>
              <a:gd name="connsiteX1" fmla="*/ 6106055 w 6106055"/>
              <a:gd name="connsiteY1" fmla="*/ 0 h 1144555"/>
              <a:gd name="connsiteX2" fmla="*/ 5725664 w 6106055"/>
              <a:gd name="connsiteY2" fmla="*/ 1144555 h 1144555"/>
              <a:gd name="connsiteX3" fmla="*/ 0 w 6106055"/>
              <a:gd name="connsiteY3" fmla="*/ 1144555 h 1144555"/>
            </a:gdLst>
            <a:ahLst/>
            <a:cxnLst>
              <a:cxn ang="0">
                <a:pos x="connsiteX0" y="connsiteY0"/>
              </a:cxn>
              <a:cxn ang="0">
                <a:pos x="connsiteX1" y="connsiteY1"/>
              </a:cxn>
              <a:cxn ang="0">
                <a:pos x="connsiteX2" y="connsiteY2"/>
              </a:cxn>
              <a:cxn ang="0">
                <a:pos x="connsiteX3" y="connsiteY3"/>
              </a:cxn>
            </a:cxnLst>
            <a:rect l="l" t="t" r="r" b="b"/>
            <a:pathLst>
              <a:path w="6106055" h="1144555">
                <a:moveTo>
                  <a:pt x="0" y="0"/>
                </a:moveTo>
                <a:lnTo>
                  <a:pt x="6106055" y="0"/>
                </a:lnTo>
                <a:lnTo>
                  <a:pt x="5725664" y="1144555"/>
                </a:lnTo>
                <a:lnTo>
                  <a:pt x="0" y="1144555"/>
                </a:lnTo>
                <a:close/>
              </a:path>
            </a:pathLst>
          </a:custGeom>
          <a:solidFill>
            <a:srgbClr val="3A5C8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p:cNvPr>
          <p:cNvSpPr/>
          <p:nvPr/>
        </p:nvSpPr>
        <p:spPr>
          <a:xfrm>
            <a:off x="5615156" y="2444088"/>
            <a:ext cx="1929984" cy="4354291"/>
          </a:xfrm>
          <a:custGeom>
            <a:avLst/>
            <a:gdLst>
              <a:gd name="connsiteX0" fmla="*/ 2049031 w 2049031"/>
              <a:gd name="connsiteY0" fmla="*/ 0 h 4562576"/>
              <a:gd name="connsiteX1" fmla="*/ 532665 w 2049031"/>
              <a:gd name="connsiteY1" fmla="*/ 4562576 h 4562576"/>
              <a:gd name="connsiteX2" fmla="*/ 0 w 2049031"/>
              <a:gd name="connsiteY2" fmla="*/ 4562575 h 4562576"/>
              <a:gd name="connsiteX3" fmla="*/ 1516365 w 2049031"/>
              <a:gd name="connsiteY3" fmla="*/ 1 h 4562576"/>
            </a:gdLst>
            <a:ahLst/>
            <a:cxnLst>
              <a:cxn ang="0">
                <a:pos x="connsiteX0" y="connsiteY0"/>
              </a:cxn>
              <a:cxn ang="0">
                <a:pos x="connsiteX1" y="connsiteY1"/>
              </a:cxn>
              <a:cxn ang="0">
                <a:pos x="connsiteX2" y="connsiteY2"/>
              </a:cxn>
              <a:cxn ang="0">
                <a:pos x="connsiteX3" y="connsiteY3"/>
              </a:cxn>
            </a:cxnLst>
            <a:rect l="l" t="t" r="r" b="b"/>
            <a:pathLst>
              <a:path w="2049031" h="4562576">
                <a:moveTo>
                  <a:pt x="2049031" y="0"/>
                </a:moveTo>
                <a:lnTo>
                  <a:pt x="532665" y="4562576"/>
                </a:lnTo>
                <a:lnTo>
                  <a:pt x="0" y="4562575"/>
                </a:lnTo>
                <a:lnTo>
                  <a:pt x="1516365" y="1"/>
                </a:lnTo>
                <a:close/>
              </a:path>
            </a:pathLst>
          </a:custGeom>
          <a:gradFill flip="none" rotWithShape="1">
            <a:gsLst>
              <a:gs pos="24000">
                <a:sysClr val="windowText" lastClr="000000"/>
              </a:gs>
              <a:gs pos="53000">
                <a:sysClr val="windowText" lastClr="000000">
                  <a:alpha val="0"/>
                  <a:lumMod val="0"/>
                </a:sysClr>
              </a:gs>
              <a:gs pos="100000">
                <a:sysClr val="windowText" lastClr="000000">
                  <a:alpha val="0"/>
                </a:sysClr>
              </a:gs>
            </a:gsLst>
            <a:lin ang="12000000" scaled="0"/>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p:cNvPr>
          <p:cNvSpPr txBox="1"/>
          <p:nvPr/>
        </p:nvSpPr>
        <p:spPr>
          <a:xfrm>
            <a:off x="39591" y="2448989"/>
            <a:ext cx="5263125" cy="1138773"/>
          </a:xfrm>
          <a:prstGeom prst="rect">
            <a:avLst/>
          </a:prstGeom>
          <a:noFill/>
        </p:spPr>
        <p:txBody>
          <a:bodyPr wrap="square" lIns="0" rIns="0" rtlCol="0" anchor="t">
            <a:spAutoFit/>
          </a:bodyPr>
          <a:lstStyle/>
          <a:p>
            <a:pPr algn="just" defTabSz="914400"/>
            <a:r>
              <a:rPr lang="en-US" sz="1700" dirty="0">
                <a:solidFill>
                  <a:schemeClr val="bg1"/>
                </a:solidFill>
                <a:latin typeface="Franklin Gothic Book" panose="020B0503020102020204" pitchFamily="34" charset="0"/>
                <a:cs typeface="Arial" panose="020B0604020202020204" pitchFamily="34" charset="0"/>
              </a:rPr>
              <a:t>Would have, at least, a relevant Bachelor’s degree, minimum of 3 years of experience in a supervisory position, and be responsible for program operations and supervision. </a:t>
            </a:r>
          </a:p>
        </p:txBody>
      </p:sp>
      <p:sp>
        <p:nvSpPr>
          <p:cNvPr id="38" name="TextBox 37">
            <a:extLst/>
          </p:cNvPr>
          <p:cNvSpPr txBox="1"/>
          <p:nvPr/>
        </p:nvSpPr>
        <p:spPr>
          <a:xfrm>
            <a:off x="5522839" y="2494567"/>
            <a:ext cx="1834870" cy="830997"/>
          </a:xfrm>
          <a:prstGeom prst="rect">
            <a:avLst/>
          </a:prstGeom>
          <a:noFill/>
        </p:spPr>
        <p:txBody>
          <a:bodyPr wrap="square" lIns="0" rIns="0" rtlCol="0" anchor="b">
            <a:spAutoFit/>
          </a:bodyPr>
          <a:lstStyle/>
          <a:p>
            <a:pPr algn="ctr" defTabSz="914400"/>
            <a:r>
              <a:rPr lang="en-US" sz="2400" b="1" dirty="0">
                <a:solidFill>
                  <a:schemeClr val="bg1"/>
                </a:solidFill>
                <a:latin typeface="Calibri" panose="020F0502020204030204"/>
              </a:rPr>
              <a:t>Program Director</a:t>
            </a:r>
          </a:p>
        </p:txBody>
      </p:sp>
      <p:sp>
        <p:nvSpPr>
          <p:cNvPr id="39" name="TextBox 38">
            <a:extLst/>
          </p:cNvPr>
          <p:cNvSpPr txBox="1"/>
          <p:nvPr/>
        </p:nvSpPr>
        <p:spPr>
          <a:xfrm>
            <a:off x="39590" y="3552392"/>
            <a:ext cx="4944025" cy="1107996"/>
          </a:xfrm>
          <a:prstGeom prst="rect">
            <a:avLst/>
          </a:prstGeom>
          <a:noFill/>
        </p:spPr>
        <p:txBody>
          <a:bodyPr wrap="square" lIns="0" rIns="0" rtlCol="0" anchor="t">
            <a:spAutoFit/>
          </a:bodyPr>
          <a:lstStyle/>
          <a:p>
            <a:pPr algn="just" defTabSz="914400"/>
            <a:r>
              <a:rPr lang="en-US" sz="1650" dirty="0">
                <a:solidFill>
                  <a:schemeClr val="bg1"/>
                </a:solidFill>
                <a:latin typeface="Franklin Gothic Book" panose="020B0503020102020204" pitchFamily="34" charset="0"/>
                <a:cs typeface="Arial" panose="020B0604020202020204" pitchFamily="34" charset="0"/>
              </a:rPr>
              <a:t>Provides onsite observation, evaluates activities weekly while providing feedback; reviews lesson plans and ensures activities are designed with learning goals           or skill gains; adapts curricula to fit program goals. </a:t>
            </a:r>
          </a:p>
        </p:txBody>
      </p:sp>
      <p:sp>
        <p:nvSpPr>
          <p:cNvPr id="40" name="TextBox 39">
            <a:extLst/>
          </p:cNvPr>
          <p:cNvSpPr txBox="1"/>
          <p:nvPr/>
        </p:nvSpPr>
        <p:spPr>
          <a:xfrm>
            <a:off x="4870138" y="3644183"/>
            <a:ext cx="2411077" cy="830997"/>
          </a:xfrm>
          <a:prstGeom prst="rect">
            <a:avLst/>
          </a:prstGeom>
          <a:noFill/>
        </p:spPr>
        <p:txBody>
          <a:bodyPr wrap="square" lIns="0" rIns="0" rtlCol="0" anchor="b">
            <a:spAutoFit/>
          </a:bodyPr>
          <a:lstStyle/>
          <a:p>
            <a:pPr algn="ctr" defTabSz="914400"/>
            <a:r>
              <a:rPr lang="en-US" sz="2400" b="1" dirty="0">
                <a:solidFill>
                  <a:schemeClr val="bg1"/>
                </a:solidFill>
                <a:latin typeface="Calibri" panose="020F0502020204030204"/>
              </a:rPr>
              <a:t>Education Specialist</a:t>
            </a:r>
          </a:p>
        </p:txBody>
      </p:sp>
      <p:sp>
        <p:nvSpPr>
          <p:cNvPr id="41" name="TextBox 40">
            <a:extLst/>
          </p:cNvPr>
          <p:cNvSpPr txBox="1"/>
          <p:nvPr/>
        </p:nvSpPr>
        <p:spPr>
          <a:xfrm>
            <a:off x="32559" y="4687848"/>
            <a:ext cx="4546769" cy="900246"/>
          </a:xfrm>
          <a:prstGeom prst="rect">
            <a:avLst/>
          </a:prstGeom>
          <a:noFill/>
        </p:spPr>
        <p:txBody>
          <a:bodyPr wrap="square" lIns="0" rIns="0" rtlCol="0" anchor="t">
            <a:spAutoFit/>
          </a:bodyPr>
          <a:lstStyle/>
          <a:p>
            <a:pPr algn="just" defTabSz="914400"/>
            <a:r>
              <a:rPr lang="en-US" sz="1750" dirty="0">
                <a:solidFill>
                  <a:schemeClr val="bg1"/>
                </a:solidFill>
                <a:latin typeface="Franklin Gothic Book" panose="020B0503020102020204" pitchFamily="34" charset="0"/>
                <a:cs typeface="Arial" panose="020B0604020202020204" pitchFamily="34" charset="0"/>
              </a:rPr>
              <a:t>Leads program activities in areas that require specific expertise and experience, e.g., STEM, literacy, art, dance, and organized sports.</a:t>
            </a:r>
          </a:p>
        </p:txBody>
      </p:sp>
      <p:sp>
        <p:nvSpPr>
          <p:cNvPr id="42" name="TextBox 41">
            <a:extLst/>
          </p:cNvPr>
          <p:cNvSpPr txBox="1"/>
          <p:nvPr/>
        </p:nvSpPr>
        <p:spPr>
          <a:xfrm>
            <a:off x="4870504" y="4723969"/>
            <a:ext cx="1735206" cy="830997"/>
          </a:xfrm>
          <a:prstGeom prst="rect">
            <a:avLst/>
          </a:prstGeom>
          <a:noFill/>
        </p:spPr>
        <p:txBody>
          <a:bodyPr wrap="square" lIns="0" rIns="0" rtlCol="0" anchor="b">
            <a:spAutoFit/>
          </a:bodyPr>
          <a:lstStyle/>
          <a:p>
            <a:pPr algn="ctr" defTabSz="914400"/>
            <a:r>
              <a:rPr lang="en-US" sz="2400" b="1" dirty="0">
                <a:solidFill>
                  <a:schemeClr val="bg1"/>
                </a:solidFill>
                <a:latin typeface="Calibri" panose="020F0502020204030204"/>
              </a:rPr>
              <a:t>Activity Specialists</a:t>
            </a:r>
          </a:p>
        </p:txBody>
      </p:sp>
      <p:sp>
        <p:nvSpPr>
          <p:cNvPr id="43" name="TextBox 42">
            <a:extLst/>
          </p:cNvPr>
          <p:cNvSpPr txBox="1"/>
          <p:nvPr/>
        </p:nvSpPr>
        <p:spPr>
          <a:xfrm>
            <a:off x="39591" y="5796903"/>
            <a:ext cx="4317320" cy="923330"/>
          </a:xfrm>
          <a:prstGeom prst="rect">
            <a:avLst/>
          </a:prstGeom>
          <a:noFill/>
        </p:spPr>
        <p:txBody>
          <a:bodyPr wrap="square" lIns="0" rIns="0" rtlCol="0" anchor="t">
            <a:spAutoFit/>
          </a:bodyPr>
          <a:lstStyle/>
          <a:p>
            <a:pPr algn="just" defTabSz="914400"/>
            <a:r>
              <a:rPr lang="en-US" dirty="0">
                <a:solidFill>
                  <a:schemeClr val="bg1"/>
                </a:solidFill>
                <a:latin typeface="Franklin Gothic Book" panose="020B0503020102020204" pitchFamily="34" charset="0"/>
                <a:cs typeface="Arial" panose="020B0604020202020204" pitchFamily="34" charset="0"/>
              </a:rPr>
              <a:t>Responsible for supervising and leading a group of program participants and creating and implementing activities.</a:t>
            </a:r>
          </a:p>
        </p:txBody>
      </p:sp>
      <p:sp>
        <p:nvSpPr>
          <p:cNvPr id="44" name="TextBox 43">
            <a:extLst/>
          </p:cNvPr>
          <p:cNvSpPr txBox="1"/>
          <p:nvPr/>
        </p:nvSpPr>
        <p:spPr>
          <a:xfrm>
            <a:off x="4437075" y="5850959"/>
            <a:ext cx="1782540" cy="830997"/>
          </a:xfrm>
          <a:prstGeom prst="rect">
            <a:avLst/>
          </a:prstGeom>
          <a:noFill/>
        </p:spPr>
        <p:txBody>
          <a:bodyPr wrap="square" lIns="0" rIns="0" rtlCol="0" anchor="b">
            <a:spAutoFit/>
          </a:bodyPr>
          <a:lstStyle/>
          <a:p>
            <a:pPr algn="ctr" defTabSz="914400"/>
            <a:r>
              <a:rPr lang="en-US" sz="2400" b="1" dirty="0">
                <a:solidFill>
                  <a:schemeClr val="bg1"/>
                </a:solidFill>
                <a:latin typeface="Calibri" panose="020F0502020204030204"/>
              </a:rPr>
              <a:t>Group Leaders </a:t>
            </a:r>
          </a:p>
        </p:txBody>
      </p:sp>
      <p:sp>
        <p:nvSpPr>
          <p:cNvPr id="45" name="Freeform: Shape 44">
            <a:extLst/>
          </p:cNvPr>
          <p:cNvSpPr/>
          <p:nvPr/>
        </p:nvSpPr>
        <p:spPr>
          <a:xfrm>
            <a:off x="3663567" y="2469215"/>
            <a:ext cx="1942737" cy="4330963"/>
          </a:xfrm>
          <a:custGeom>
            <a:avLst/>
            <a:gdLst>
              <a:gd name="connsiteX0" fmla="*/ 2049031 w 2049031"/>
              <a:gd name="connsiteY0" fmla="*/ 0 h 4562576"/>
              <a:gd name="connsiteX1" fmla="*/ 532665 w 2049031"/>
              <a:gd name="connsiteY1" fmla="*/ 4562576 h 4562576"/>
              <a:gd name="connsiteX2" fmla="*/ 0 w 2049031"/>
              <a:gd name="connsiteY2" fmla="*/ 4562575 h 4562576"/>
              <a:gd name="connsiteX3" fmla="*/ 1516365 w 2049031"/>
              <a:gd name="connsiteY3" fmla="*/ 1 h 4562576"/>
            </a:gdLst>
            <a:ahLst/>
            <a:cxnLst>
              <a:cxn ang="0">
                <a:pos x="connsiteX0" y="connsiteY0"/>
              </a:cxn>
              <a:cxn ang="0">
                <a:pos x="connsiteX1" y="connsiteY1"/>
              </a:cxn>
              <a:cxn ang="0">
                <a:pos x="connsiteX2" y="connsiteY2"/>
              </a:cxn>
              <a:cxn ang="0">
                <a:pos x="connsiteX3" y="connsiteY3"/>
              </a:cxn>
            </a:cxnLst>
            <a:rect l="l" t="t" r="r" b="b"/>
            <a:pathLst>
              <a:path w="2049031" h="4562576">
                <a:moveTo>
                  <a:pt x="2049031" y="0"/>
                </a:moveTo>
                <a:lnTo>
                  <a:pt x="532665" y="4562576"/>
                </a:lnTo>
                <a:lnTo>
                  <a:pt x="0" y="4562575"/>
                </a:lnTo>
                <a:lnTo>
                  <a:pt x="1516365" y="1"/>
                </a:lnTo>
                <a:close/>
              </a:path>
            </a:pathLst>
          </a:custGeom>
          <a:gradFill flip="none" rotWithShape="1">
            <a:gsLst>
              <a:gs pos="24000">
                <a:sysClr val="windowText" lastClr="000000"/>
              </a:gs>
              <a:gs pos="53000">
                <a:sysClr val="windowText" lastClr="000000">
                  <a:alpha val="0"/>
                  <a:lumMod val="0"/>
                </a:sysClr>
              </a:gs>
              <a:gs pos="100000">
                <a:sysClr val="windowText" lastClr="000000">
                  <a:alpha val="0"/>
                </a:sysClr>
              </a:gs>
            </a:gsLst>
            <a:lin ang="12000000" scaled="0"/>
            <a:tileRect/>
          </a:gra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Freeform: Shape 49">
            <a:extLst/>
          </p:cNvPr>
          <p:cNvSpPr/>
          <p:nvPr/>
        </p:nvSpPr>
        <p:spPr>
          <a:xfrm>
            <a:off x="7363257" y="1927641"/>
            <a:ext cx="1783870" cy="1051877"/>
          </a:xfrm>
          <a:custGeom>
            <a:avLst/>
            <a:gdLst>
              <a:gd name="connsiteX0" fmla="*/ 385559 w 1967413"/>
              <a:gd name="connsiteY0" fmla="*/ 0 h 1160105"/>
              <a:gd name="connsiteX1" fmla="*/ 1350411 w 1967413"/>
              <a:gd name="connsiteY1" fmla="*/ 0 h 1160105"/>
              <a:gd name="connsiteX2" fmla="*/ 1967413 w 1967413"/>
              <a:gd name="connsiteY2" fmla="*/ 580053 h 1160105"/>
              <a:gd name="connsiteX3" fmla="*/ 1350411 w 1967413"/>
              <a:gd name="connsiteY3" fmla="*/ 1160105 h 1160105"/>
              <a:gd name="connsiteX4" fmla="*/ 0 w 1967413"/>
              <a:gd name="connsiteY4" fmla="*/ 1160105 h 1160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413" h="1160105">
                <a:moveTo>
                  <a:pt x="385559" y="0"/>
                </a:moveTo>
                <a:lnTo>
                  <a:pt x="1350411" y="0"/>
                </a:lnTo>
                <a:lnTo>
                  <a:pt x="1967413" y="580053"/>
                </a:lnTo>
                <a:lnTo>
                  <a:pt x="1350411" y="1160105"/>
                </a:lnTo>
                <a:lnTo>
                  <a:pt x="0" y="1160105"/>
                </a:lnTo>
                <a:close/>
              </a:path>
            </a:pathLst>
          </a:custGeom>
          <a:solidFill>
            <a:srgbClr val="F7931F"/>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p:cNvPr>
          <p:cNvSpPr/>
          <p:nvPr/>
        </p:nvSpPr>
        <p:spPr>
          <a:xfrm>
            <a:off x="6950296" y="3063096"/>
            <a:ext cx="1782805" cy="1051877"/>
          </a:xfrm>
          <a:custGeom>
            <a:avLst/>
            <a:gdLst>
              <a:gd name="connsiteX0" fmla="*/ 385559 w 1966239"/>
              <a:gd name="connsiteY0" fmla="*/ 0 h 1160105"/>
              <a:gd name="connsiteX1" fmla="*/ 1386187 w 1966239"/>
              <a:gd name="connsiteY1" fmla="*/ 0 h 1160105"/>
              <a:gd name="connsiteX2" fmla="*/ 1966239 w 1966239"/>
              <a:gd name="connsiteY2" fmla="*/ 580053 h 1160105"/>
              <a:gd name="connsiteX3" fmla="*/ 1386187 w 1966239"/>
              <a:gd name="connsiteY3" fmla="*/ 1160105 h 1160105"/>
              <a:gd name="connsiteX4" fmla="*/ 0 w 1966239"/>
              <a:gd name="connsiteY4" fmla="*/ 1160105 h 1160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6239" h="1160105">
                <a:moveTo>
                  <a:pt x="385559" y="0"/>
                </a:moveTo>
                <a:lnTo>
                  <a:pt x="1386187" y="0"/>
                </a:lnTo>
                <a:lnTo>
                  <a:pt x="1966239" y="580053"/>
                </a:lnTo>
                <a:lnTo>
                  <a:pt x="1386187" y="1160105"/>
                </a:lnTo>
                <a:lnTo>
                  <a:pt x="0" y="1160105"/>
                </a:lnTo>
                <a:close/>
              </a:path>
            </a:pathLst>
          </a:custGeom>
          <a:solidFill>
            <a:srgbClr val="4CC1EF"/>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p:cNvPr>
          <p:cNvSpPr/>
          <p:nvPr/>
        </p:nvSpPr>
        <p:spPr>
          <a:xfrm>
            <a:off x="6556827" y="4173443"/>
            <a:ext cx="1781628" cy="1051877"/>
          </a:xfrm>
          <a:custGeom>
            <a:avLst/>
            <a:gdLst>
              <a:gd name="connsiteX0" fmla="*/ 385560 w 1964941"/>
              <a:gd name="connsiteY0" fmla="*/ 0 h 1160105"/>
              <a:gd name="connsiteX1" fmla="*/ 1384889 w 1964941"/>
              <a:gd name="connsiteY1" fmla="*/ 0 h 1160105"/>
              <a:gd name="connsiteX2" fmla="*/ 1964941 w 1964941"/>
              <a:gd name="connsiteY2" fmla="*/ 580053 h 1160105"/>
              <a:gd name="connsiteX3" fmla="*/ 1384889 w 1964941"/>
              <a:gd name="connsiteY3" fmla="*/ 1160105 h 1160105"/>
              <a:gd name="connsiteX4" fmla="*/ 0 w 1964941"/>
              <a:gd name="connsiteY4" fmla="*/ 1160105 h 1160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1" h="1160105">
                <a:moveTo>
                  <a:pt x="385560" y="0"/>
                </a:moveTo>
                <a:lnTo>
                  <a:pt x="1384889" y="0"/>
                </a:lnTo>
                <a:lnTo>
                  <a:pt x="1964941" y="580053"/>
                </a:lnTo>
                <a:lnTo>
                  <a:pt x="1384889" y="1160105"/>
                </a:lnTo>
                <a:lnTo>
                  <a:pt x="0" y="1160105"/>
                </a:lnTo>
                <a:close/>
              </a:path>
            </a:pathLst>
          </a:custGeom>
          <a:solidFill>
            <a:srgbClr val="A2B969"/>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3" name="Graphic 52" descr="Users">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816262" y="2034113"/>
            <a:ext cx="829094" cy="829094"/>
          </a:xfrm>
          <a:prstGeom prst="rect">
            <a:avLst/>
          </a:prstGeom>
        </p:spPr>
      </p:pic>
      <p:pic>
        <p:nvPicPr>
          <p:cNvPr id="54" name="Graphic 53" descr="Puzzle">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347586" y="3194594"/>
            <a:ext cx="829094" cy="829094"/>
          </a:xfrm>
          <a:prstGeom prst="rect">
            <a:avLst/>
          </a:prstGeom>
        </p:spPr>
      </p:pic>
      <p:pic>
        <p:nvPicPr>
          <p:cNvPr id="55" name="Graphic 54" descr="Rocke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6917736" y="4306769"/>
            <a:ext cx="829094" cy="829094"/>
          </a:xfrm>
          <a:prstGeom prst="rect">
            <a:avLst/>
          </a:prstGeom>
        </p:spPr>
      </p:pic>
      <p:sp>
        <p:nvSpPr>
          <p:cNvPr id="56" name="Freeform: Shape 55">
            <a:extLst/>
          </p:cNvPr>
          <p:cNvSpPr/>
          <p:nvPr/>
        </p:nvSpPr>
        <p:spPr>
          <a:xfrm>
            <a:off x="6209735" y="5281454"/>
            <a:ext cx="1780915" cy="1051877"/>
          </a:xfrm>
          <a:custGeom>
            <a:avLst/>
            <a:gdLst>
              <a:gd name="connsiteX0" fmla="*/ 385559 w 1964155"/>
              <a:gd name="connsiteY0" fmla="*/ 0 h 1160105"/>
              <a:gd name="connsiteX1" fmla="*/ 1384103 w 1964155"/>
              <a:gd name="connsiteY1" fmla="*/ 0 h 1160105"/>
              <a:gd name="connsiteX2" fmla="*/ 1964155 w 1964155"/>
              <a:gd name="connsiteY2" fmla="*/ 580053 h 1160105"/>
              <a:gd name="connsiteX3" fmla="*/ 1384103 w 1964155"/>
              <a:gd name="connsiteY3" fmla="*/ 1160105 h 1160105"/>
              <a:gd name="connsiteX4" fmla="*/ 0 w 1964155"/>
              <a:gd name="connsiteY4" fmla="*/ 1160105 h 1160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155" h="1160105">
                <a:moveTo>
                  <a:pt x="385559" y="0"/>
                </a:moveTo>
                <a:lnTo>
                  <a:pt x="1384103" y="0"/>
                </a:lnTo>
                <a:lnTo>
                  <a:pt x="1964155" y="580053"/>
                </a:lnTo>
                <a:lnTo>
                  <a:pt x="1384103" y="1160105"/>
                </a:lnTo>
                <a:lnTo>
                  <a:pt x="0" y="1160105"/>
                </a:lnTo>
                <a:close/>
              </a:path>
            </a:pathLst>
          </a:custGeom>
          <a:solidFill>
            <a:srgbClr val="3A5C84"/>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7" name="Graphic 56" descr="Lightbulb">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635882" y="5405777"/>
            <a:ext cx="829094" cy="829094"/>
          </a:xfrm>
          <a:prstGeom prst="rect">
            <a:avLst/>
          </a:prstGeom>
        </p:spPr>
      </p:pic>
    </p:spTree>
    <p:extLst>
      <p:ext uri="{BB962C8B-B14F-4D97-AF65-F5344CB8AC3E}">
        <p14:creationId xmlns:p14="http://schemas.microsoft.com/office/powerpoint/2010/main" val="3131437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0" y="10"/>
            <a:ext cx="9149368" cy="6857990"/>
          </a:xfrm>
          <a:prstGeom prst="rect">
            <a:avLst/>
          </a:prstGeom>
        </p:spPr>
      </p:pic>
      <p:sp>
        <p:nvSpPr>
          <p:cNvPr id="8" name="Title 8"/>
          <p:cNvSpPr>
            <a:spLocks noGrp="1"/>
          </p:cNvSpPr>
          <p:nvPr>
            <p:ph type="title"/>
          </p:nvPr>
        </p:nvSpPr>
        <p:spPr>
          <a:xfrm>
            <a:off x="116607" y="274771"/>
            <a:ext cx="8836134" cy="1143000"/>
          </a:xfrm>
        </p:spPr>
        <p:txBody>
          <a:bodyPr>
            <a:noAutofit/>
          </a:bodyPr>
          <a:lstStyle/>
          <a:p>
            <a:r>
              <a:rPr lang="en-US" sz="4800" dirty="0">
                <a:solidFill>
                  <a:srgbClr val="FDBA7A"/>
                </a:solidFill>
                <a:latin typeface="Franklin Gothic Demi" panose="020B0703020102020204" pitchFamily="34" charset="0"/>
              </a:rPr>
              <a:t>Staffing:</a:t>
            </a:r>
            <a:br>
              <a:rPr lang="en-US" sz="4800" dirty="0">
                <a:solidFill>
                  <a:srgbClr val="FDBA7A"/>
                </a:solidFill>
                <a:latin typeface="Franklin Gothic Demi" panose="020B0703020102020204" pitchFamily="34" charset="0"/>
              </a:rPr>
            </a:br>
            <a:r>
              <a:rPr lang="en-US" sz="4800" dirty="0">
                <a:solidFill>
                  <a:srgbClr val="FDBA7A"/>
                </a:solidFill>
                <a:latin typeface="Franklin Gothic Demi" panose="020B0703020102020204" pitchFamily="34" charset="0"/>
              </a:rPr>
              <a:t> Program Size Requirements</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graphicFrame>
        <p:nvGraphicFramePr>
          <p:cNvPr id="5" name="Diagram 4"/>
          <p:cNvGraphicFramePr/>
          <p:nvPr>
            <p:extLst>
              <p:ext uri="{D42A27DB-BD31-4B8C-83A1-F6EECF244321}">
                <p14:modId xmlns:p14="http://schemas.microsoft.com/office/powerpoint/2010/main" val="4041359751"/>
              </p:ext>
            </p:extLst>
          </p:nvPr>
        </p:nvGraphicFramePr>
        <p:xfrm>
          <a:off x="610394" y="2164318"/>
          <a:ext cx="8176254" cy="38416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56423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10826" y="-294105"/>
            <a:ext cx="9149368" cy="6857990"/>
          </a:xfrm>
          <a:prstGeom prst="rect">
            <a:avLst/>
          </a:prstGeom>
        </p:spPr>
      </p:pic>
      <p:sp>
        <p:nvSpPr>
          <p:cNvPr id="8" name="Title 8"/>
          <p:cNvSpPr>
            <a:spLocks noGrp="1"/>
          </p:cNvSpPr>
          <p:nvPr>
            <p:ph type="title"/>
          </p:nvPr>
        </p:nvSpPr>
        <p:spPr>
          <a:xfrm>
            <a:off x="116607" y="274771"/>
            <a:ext cx="8836134" cy="1143000"/>
          </a:xfrm>
        </p:spPr>
        <p:txBody>
          <a:bodyPr>
            <a:noAutofit/>
          </a:bodyPr>
          <a:lstStyle/>
          <a:p>
            <a:r>
              <a:rPr lang="en-US" sz="4800" dirty="0">
                <a:solidFill>
                  <a:srgbClr val="FDBA7A"/>
                </a:solidFill>
                <a:latin typeface="Franklin Gothic Demi" panose="020B0703020102020204" pitchFamily="34" charset="0"/>
              </a:rPr>
              <a:t>Performance Targets</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grpSp>
        <p:nvGrpSpPr>
          <p:cNvPr id="23" name="Group 22"/>
          <p:cNvGrpSpPr/>
          <p:nvPr/>
        </p:nvGrpSpPr>
        <p:grpSpPr>
          <a:xfrm rot="21207104">
            <a:off x="6924708" y="2298875"/>
            <a:ext cx="1800465" cy="1732549"/>
            <a:chOff x="5958081" y="1811992"/>
            <a:chExt cx="2848050" cy="2600981"/>
          </a:xfrm>
        </p:grpSpPr>
        <p:sp>
          <p:nvSpPr>
            <p:cNvPr id="24" name="Freeform 6"/>
            <p:cNvSpPr>
              <a:spLocks/>
            </p:cNvSpPr>
            <p:nvPr/>
          </p:nvSpPr>
          <p:spPr bwMode="auto">
            <a:xfrm>
              <a:off x="6029375" y="1900495"/>
              <a:ext cx="2776756" cy="2512478"/>
            </a:xfrm>
            <a:custGeom>
              <a:avLst/>
              <a:gdLst>
                <a:gd name="T0" fmla="*/ 8802 w 9034"/>
                <a:gd name="T1" fmla="*/ 4402 h 8175"/>
                <a:gd name="T2" fmla="*/ 8539 w 9034"/>
                <a:gd name="T3" fmla="*/ 5011 h 8175"/>
                <a:gd name="T4" fmla="*/ 8193 w 9034"/>
                <a:gd name="T5" fmla="*/ 5587 h 8175"/>
                <a:gd name="T6" fmla="*/ 7773 w 9034"/>
                <a:gd name="T7" fmla="*/ 6123 h 8175"/>
                <a:gd name="T8" fmla="*/ 7288 w 9034"/>
                <a:gd name="T9" fmla="*/ 6612 h 8175"/>
                <a:gd name="T10" fmla="*/ 6747 w 9034"/>
                <a:gd name="T11" fmla="*/ 7047 h 8175"/>
                <a:gd name="T12" fmla="*/ 6160 w 9034"/>
                <a:gd name="T13" fmla="*/ 7422 h 8175"/>
                <a:gd name="T14" fmla="*/ 5536 w 9034"/>
                <a:gd name="T15" fmla="*/ 7729 h 8175"/>
                <a:gd name="T16" fmla="*/ 4885 w 9034"/>
                <a:gd name="T17" fmla="*/ 7961 h 8175"/>
                <a:gd name="T18" fmla="*/ 4215 w 9034"/>
                <a:gd name="T19" fmla="*/ 8113 h 8175"/>
                <a:gd name="T20" fmla="*/ 3534 w 9034"/>
                <a:gd name="T21" fmla="*/ 8175 h 8175"/>
                <a:gd name="T22" fmla="*/ 3087 w 9034"/>
                <a:gd name="T23" fmla="*/ 8165 h 8175"/>
                <a:gd name="T24" fmla="*/ 2460 w 9034"/>
                <a:gd name="T25" fmla="*/ 8071 h 8175"/>
                <a:gd name="T26" fmla="*/ 1891 w 9034"/>
                <a:gd name="T27" fmla="*/ 7893 h 8175"/>
                <a:gd name="T28" fmla="*/ 1385 w 9034"/>
                <a:gd name="T29" fmla="*/ 7635 h 8175"/>
                <a:gd name="T30" fmla="*/ 950 w 9034"/>
                <a:gd name="T31" fmla="*/ 7304 h 8175"/>
                <a:gd name="T32" fmla="*/ 590 w 9034"/>
                <a:gd name="T33" fmla="*/ 6909 h 8175"/>
                <a:gd name="T34" fmla="*/ 310 w 9034"/>
                <a:gd name="T35" fmla="*/ 6454 h 8175"/>
                <a:gd name="T36" fmla="*/ 115 w 9034"/>
                <a:gd name="T37" fmla="*/ 5950 h 8175"/>
                <a:gd name="T38" fmla="*/ 14 w 9034"/>
                <a:gd name="T39" fmla="*/ 5399 h 8175"/>
                <a:gd name="T40" fmla="*/ 9 w 9034"/>
                <a:gd name="T41" fmla="*/ 4812 h 8175"/>
                <a:gd name="T42" fmla="*/ 109 w 9034"/>
                <a:gd name="T43" fmla="*/ 4193 h 8175"/>
                <a:gd name="T44" fmla="*/ 232 w 9034"/>
                <a:gd name="T45" fmla="*/ 3773 h 8175"/>
                <a:gd name="T46" fmla="*/ 495 w 9034"/>
                <a:gd name="T47" fmla="*/ 3164 h 8175"/>
                <a:gd name="T48" fmla="*/ 841 w 9034"/>
                <a:gd name="T49" fmla="*/ 2589 h 8175"/>
                <a:gd name="T50" fmla="*/ 1261 w 9034"/>
                <a:gd name="T51" fmla="*/ 2052 h 8175"/>
                <a:gd name="T52" fmla="*/ 1746 w 9034"/>
                <a:gd name="T53" fmla="*/ 1564 h 8175"/>
                <a:gd name="T54" fmla="*/ 2286 w 9034"/>
                <a:gd name="T55" fmla="*/ 1128 h 8175"/>
                <a:gd name="T56" fmla="*/ 2873 w 9034"/>
                <a:gd name="T57" fmla="*/ 753 h 8175"/>
                <a:gd name="T58" fmla="*/ 3498 w 9034"/>
                <a:gd name="T59" fmla="*/ 446 h 8175"/>
                <a:gd name="T60" fmla="*/ 4149 w 9034"/>
                <a:gd name="T61" fmla="*/ 214 h 8175"/>
                <a:gd name="T62" fmla="*/ 4820 w 9034"/>
                <a:gd name="T63" fmla="*/ 63 h 8175"/>
                <a:gd name="T64" fmla="*/ 5499 w 9034"/>
                <a:gd name="T65" fmla="*/ 0 h 8175"/>
                <a:gd name="T66" fmla="*/ 5946 w 9034"/>
                <a:gd name="T67" fmla="*/ 11 h 8175"/>
                <a:gd name="T68" fmla="*/ 6574 w 9034"/>
                <a:gd name="T69" fmla="*/ 104 h 8175"/>
                <a:gd name="T70" fmla="*/ 7143 w 9034"/>
                <a:gd name="T71" fmla="*/ 283 h 8175"/>
                <a:gd name="T72" fmla="*/ 7648 w 9034"/>
                <a:gd name="T73" fmla="*/ 541 h 8175"/>
                <a:gd name="T74" fmla="*/ 8084 w 9034"/>
                <a:gd name="T75" fmla="*/ 871 h 8175"/>
                <a:gd name="T76" fmla="*/ 8444 w 9034"/>
                <a:gd name="T77" fmla="*/ 1267 h 8175"/>
                <a:gd name="T78" fmla="*/ 8724 w 9034"/>
                <a:gd name="T79" fmla="*/ 1720 h 8175"/>
                <a:gd name="T80" fmla="*/ 8918 w 9034"/>
                <a:gd name="T81" fmla="*/ 2226 h 8175"/>
                <a:gd name="T82" fmla="*/ 9020 w 9034"/>
                <a:gd name="T83" fmla="*/ 2777 h 8175"/>
                <a:gd name="T84" fmla="*/ 9025 w 9034"/>
                <a:gd name="T85" fmla="*/ 3364 h 8175"/>
                <a:gd name="T86" fmla="*/ 8926 w 9034"/>
                <a:gd name="T87" fmla="*/ 3982 h 8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34" h="8175">
                  <a:moveTo>
                    <a:pt x="8898" y="4087"/>
                  </a:moveTo>
                  <a:lnTo>
                    <a:pt x="8869" y="4193"/>
                  </a:lnTo>
                  <a:lnTo>
                    <a:pt x="8802" y="4402"/>
                  </a:lnTo>
                  <a:lnTo>
                    <a:pt x="8724" y="4608"/>
                  </a:lnTo>
                  <a:lnTo>
                    <a:pt x="8636" y="4812"/>
                  </a:lnTo>
                  <a:lnTo>
                    <a:pt x="8539" y="5011"/>
                  </a:lnTo>
                  <a:lnTo>
                    <a:pt x="8432" y="5207"/>
                  </a:lnTo>
                  <a:lnTo>
                    <a:pt x="8317" y="5399"/>
                  </a:lnTo>
                  <a:lnTo>
                    <a:pt x="8193" y="5587"/>
                  </a:lnTo>
                  <a:lnTo>
                    <a:pt x="8060" y="5771"/>
                  </a:lnTo>
                  <a:lnTo>
                    <a:pt x="7920" y="5948"/>
                  </a:lnTo>
                  <a:lnTo>
                    <a:pt x="7773" y="6123"/>
                  </a:lnTo>
                  <a:lnTo>
                    <a:pt x="7618" y="6292"/>
                  </a:lnTo>
                  <a:lnTo>
                    <a:pt x="7456" y="6454"/>
                  </a:lnTo>
                  <a:lnTo>
                    <a:pt x="7288" y="6612"/>
                  </a:lnTo>
                  <a:lnTo>
                    <a:pt x="7113" y="6764"/>
                  </a:lnTo>
                  <a:lnTo>
                    <a:pt x="6933" y="6909"/>
                  </a:lnTo>
                  <a:lnTo>
                    <a:pt x="6747" y="7047"/>
                  </a:lnTo>
                  <a:lnTo>
                    <a:pt x="6556" y="7180"/>
                  </a:lnTo>
                  <a:lnTo>
                    <a:pt x="6360" y="7304"/>
                  </a:lnTo>
                  <a:lnTo>
                    <a:pt x="6160" y="7422"/>
                  </a:lnTo>
                  <a:lnTo>
                    <a:pt x="5956" y="7532"/>
                  </a:lnTo>
                  <a:lnTo>
                    <a:pt x="5748" y="7635"/>
                  </a:lnTo>
                  <a:lnTo>
                    <a:pt x="5536" y="7729"/>
                  </a:lnTo>
                  <a:lnTo>
                    <a:pt x="5322" y="7815"/>
                  </a:lnTo>
                  <a:lnTo>
                    <a:pt x="5104" y="7893"/>
                  </a:lnTo>
                  <a:lnTo>
                    <a:pt x="4885" y="7961"/>
                  </a:lnTo>
                  <a:lnTo>
                    <a:pt x="4662" y="8021"/>
                  </a:lnTo>
                  <a:lnTo>
                    <a:pt x="4439" y="8071"/>
                  </a:lnTo>
                  <a:lnTo>
                    <a:pt x="4215" y="8113"/>
                  </a:lnTo>
                  <a:lnTo>
                    <a:pt x="3988" y="8143"/>
                  </a:lnTo>
                  <a:lnTo>
                    <a:pt x="3761" y="8165"/>
                  </a:lnTo>
                  <a:lnTo>
                    <a:pt x="3534" y="8175"/>
                  </a:lnTo>
                  <a:lnTo>
                    <a:pt x="3422" y="8175"/>
                  </a:lnTo>
                  <a:lnTo>
                    <a:pt x="3309" y="8175"/>
                  </a:lnTo>
                  <a:lnTo>
                    <a:pt x="3087" y="8165"/>
                  </a:lnTo>
                  <a:lnTo>
                    <a:pt x="2872" y="8143"/>
                  </a:lnTo>
                  <a:lnTo>
                    <a:pt x="2663" y="8113"/>
                  </a:lnTo>
                  <a:lnTo>
                    <a:pt x="2460" y="8071"/>
                  </a:lnTo>
                  <a:lnTo>
                    <a:pt x="2263" y="8021"/>
                  </a:lnTo>
                  <a:lnTo>
                    <a:pt x="2074" y="7961"/>
                  </a:lnTo>
                  <a:lnTo>
                    <a:pt x="1891" y="7893"/>
                  </a:lnTo>
                  <a:lnTo>
                    <a:pt x="1715" y="7815"/>
                  </a:lnTo>
                  <a:lnTo>
                    <a:pt x="1546" y="7729"/>
                  </a:lnTo>
                  <a:lnTo>
                    <a:pt x="1385" y="7635"/>
                  </a:lnTo>
                  <a:lnTo>
                    <a:pt x="1232" y="7532"/>
                  </a:lnTo>
                  <a:lnTo>
                    <a:pt x="1087" y="7422"/>
                  </a:lnTo>
                  <a:lnTo>
                    <a:pt x="950" y="7304"/>
                  </a:lnTo>
                  <a:lnTo>
                    <a:pt x="820" y="7180"/>
                  </a:lnTo>
                  <a:lnTo>
                    <a:pt x="701" y="7047"/>
                  </a:lnTo>
                  <a:lnTo>
                    <a:pt x="590" y="6909"/>
                  </a:lnTo>
                  <a:lnTo>
                    <a:pt x="487" y="6764"/>
                  </a:lnTo>
                  <a:lnTo>
                    <a:pt x="394" y="6612"/>
                  </a:lnTo>
                  <a:lnTo>
                    <a:pt x="310" y="6454"/>
                  </a:lnTo>
                  <a:lnTo>
                    <a:pt x="234" y="6292"/>
                  </a:lnTo>
                  <a:lnTo>
                    <a:pt x="170" y="6123"/>
                  </a:lnTo>
                  <a:lnTo>
                    <a:pt x="115" y="5950"/>
                  </a:lnTo>
                  <a:lnTo>
                    <a:pt x="71" y="5771"/>
                  </a:lnTo>
                  <a:lnTo>
                    <a:pt x="37" y="5587"/>
                  </a:lnTo>
                  <a:lnTo>
                    <a:pt x="14" y="5399"/>
                  </a:lnTo>
                  <a:lnTo>
                    <a:pt x="1" y="5207"/>
                  </a:lnTo>
                  <a:lnTo>
                    <a:pt x="0" y="5011"/>
                  </a:lnTo>
                  <a:lnTo>
                    <a:pt x="9" y="4812"/>
                  </a:lnTo>
                  <a:lnTo>
                    <a:pt x="31" y="4608"/>
                  </a:lnTo>
                  <a:lnTo>
                    <a:pt x="63" y="4402"/>
                  </a:lnTo>
                  <a:lnTo>
                    <a:pt x="109" y="4193"/>
                  </a:lnTo>
                  <a:lnTo>
                    <a:pt x="136" y="4088"/>
                  </a:lnTo>
                  <a:lnTo>
                    <a:pt x="164" y="3982"/>
                  </a:lnTo>
                  <a:lnTo>
                    <a:pt x="232" y="3773"/>
                  </a:lnTo>
                  <a:lnTo>
                    <a:pt x="310" y="3567"/>
                  </a:lnTo>
                  <a:lnTo>
                    <a:pt x="398" y="3364"/>
                  </a:lnTo>
                  <a:lnTo>
                    <a:pt x="495" y="3164"/>
                  </a:lnTo>
                  <a:lnTo>
                    <a:pt x="601" y="2969"/>
                  </a:lnTo>
                  <a:lnTo>
                    <a:pt x="717" y="2777"/>
                  </a:lnTo>
                  <a:lnTo>
                    <a:pt x="841" y="2589"/>
                  </a:lnTo>
                  <a:lnTo>
                    <a:pt x="973" y="2405"/>
                  </a:lnTo>
                  <a:lnTo>
                    <a:pt x="1113" y="2226"/>
                  </a:lnTo>
                  <a:lnTo>
                    <a:pt x="1261" y="2052"/>
                  </a:lnTo>
                  <a:lnTo>
                    <a:pt x="1415" y="1884"/>
                  </a:lnTo>
                  <a:lnTo>
                    <a:pt x="1577" y="1720"/>
                  </a:lnTo>
                  <a:lnTo>
                    <a:pt x="1746" y="1564"/>
                  </a:lnTo>
                  <a:lnTo>
                    <a:pt x="1921" y="1412"/>
                  </a:lnTo>
                  <a:lnTo>
                    <a:pt x="2101" y="1267"/>
                  </a:lnTo>
                  <a:lnTo>
                    <a:pt x="2286" y="1128"/>
                  </a:lnTo>
                  <a:lnTo>
                    <a:pt x="2478" y="996"/>
                  </a:lnTo>
                  <a:lnTo>
                    <a:pt x="2674" y="871"/>
                  </a:lnTo>
                  <a:lnTo>
                    <a:pt x="2873" y="753"/>
                  </a:lnTo>
                  <a:lnTo>
                    <a:pt x="3078" y="643"/>
                  </a:lnTo>
                  <a:lnTo>
                    <a:pt x="3285" y="541"/>
                  </a:lnTo>
                  <a:lnTo>
                    <a:pt x="3498" y="446"/>
                  </a:lnTo>
                  <a:lnTo>
                    <a:pt x="3712" y="361"/>
                  </a:lnTo>
                  <a:lnTo>
                    <a:pt x="3930" y="283"/>
                  </a:lnTo>
                  <a:lnTo>
                    <a:pt x="4149" y="214"/>
                  </a:lnTo>
                  <a:lnTo>
                    <a:pt x="4372" y="155"/>
                  </a:lnTo>
                  <a:lnTo>
                    <a:pt x="4595" y="104"/>
                  </a:lnTo>
                  <a:lnTo>
                    <a:pt x="4820" y="63"/>
                  </a:lnTo>
                  <a:lnTo>
                    <a:pt x="5046" y="33"/>
                  </a:lnTo>
                  <a:lnTo>
                    <a:pt x="5272" y="11"/>
                  </a:lnTo>
                  <a:lnTo>
                    <a:pt x="5499" y="0"/>
                  </a:lnTo>
                  <a:lnTo>
                    <a:pt x="5612" y="0"/>
                  </a:lnTo>
                  <a:lnTo>
                    <a:pt x="5725" y="0"/>
                  </a:lnTo>
                  <a:lnTo>
                    <a:pt x="5946" y="11"/>
                  </a:lnTo>
                  <a:lnTo>
                    <a:pt x="6162" y="33"/>
                  </a:lnTo>
                  <a:lnTo>
                    <a:pt x="6372" y="63"/>
                  </a:lnTo>
                  <a:lnTo>
                    <a:pt x="6574" y="104"/>
                  </a:lnTo>
                  <a:lnTo>
                    <a:pt x="6771" y="155"/>
                  </a:lnTo>
                  <a:lnTo>
                    <a:pt x="6960" y="214"/>
                  </a:lnTo>
                  <a:lnTo>
                    <a:pt x="7143" y="283"/>
                  </a:lnTo>
                  <a:lnTo>
                    <a:pt x="7319" y="361"/>
                  </a:lnTo>
                  <a:lnTo>
                    <a:pt x="7488" y="446"/>
                  </a:lnTo>
                  <a:lnTo>
                    <a:pt x="7648" y="541"/>
                  </a:lnTo>
                  <a:lnTo>
                    <a:pt x="7801" y="643"/>
                  </a:lnTo>
                  <a:lnTo>
                    <a:pt x="7946" y="753"/>
                  </a:lnTo>
                  <a:lnTo>
                    <a:pt x="8084" y="871"/>
                  </a:lnTo>
                  <a:lnTo>
                    <a:pt x="8213" y="996"/>
                  </a:lnTo>
                  <a:lnTo>
                    <a:pt x="8333" y="1128"/>
                  </a:lnTo>
                  <a:lnTo>
                    <a:pt x="8444" y="1267"/>
                  </a:lnTo>
                  <a:lnTo>
                    <a:pt x="8546" y="1412"/>
                  </a:lnTo>
                  <a:lnTo>
                    <a:pt x="8641" y="1564"/>
                  </a:lnTo>
                  <a:lnTo>
                    <a:pt x="8724" y="1720"/>
                  </a:lnTo>
                  <a:lnTo>
                    <a:pt x="8799" y="1884"/>
                  </a:lnTo>
                  <a:lnTo>
                    <a:pt x="8864" y="2052"/>
                  </a:lnTo>
                  <a:lnTo>
                    <a:pt x="8918" y="2226"/>
                  </a:lnTo>
                  <a:lnTo>
                    <a:pt x="8963" y="2405"/>
                  </a:lnTo>
                  <a:lnTo>
                    <a:pt x="8996" y="2589"/>
                  </a:lnTo>
                  <a:lnTo>
                    <a:pt x="9020" y="2777"/>
                  </a:lnTo>
                  <a:lnTo>
                    <a:pt x="9033" y="2969"/>
                  </a:lnTo>
                  <a:lnTo>
                    <a:pt x="9034" y="3164"/>
                  </a:lnTo>
                  <a:lnTo>
                    <a:pt x="9025" y="3364"/>
                  </a:lnTo>
                  <a:lnTo>
                    <a:pt x="9003" y="3567"/>
                  </a:lnTo>
                  <a:lnTo>
                    <a:pt x="8970" y="3773"/>
                  </a:lnTo>
                  <a:lnTo>
                    <a:pt x="8926" y="3982"/>
                  </a:lnTo>
                  <a:lnTo>
                    <a:pt x="8898" y="4087"/>
                  </a:lnTo>
                  <a:close/>
                </a:path>
              </a:pathLst>
            </a:custGeom>
            <a:solidFill>
              <a:srgbClr val="8D9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7"/>
            <p:cNvSpPr>
              <a:spLocks/>
            </p:cNvSpPr>
            <p:nvPr/>
          </p:nvSpPr>
          <p:spPr bwMode="auto">
            <a:xfrm>
              <a:off x="5997416" y="1861160"/>
              <a:ext cx="2776756" cy="2512478"/>
            </a:xfrm>
            <a:custGeom>
              <a:avLst/>
              <a:gdLst>
                <a:gd name="T0" fmla="*/ 8802 w 9034"/>
                <a:gd name="T1" fmla="*/ 4403 h 8176"/>
                <a:gd name="T2" fmla="*/ 8539 w 9034"/>
                <a:gd name="T3" fmla="*/ 5011 h 8176"/>
                <a:gd name="T4" fmla="*/ 8193 w 9034"/>
                <a:gd name="T5" fmla="*/ 5587 h 8176"/>
                <a:gd name="T6" fmla="*/ 7773 w 9034"/>
                <a:gd name="T7" fmla="*/ 6123 h 8176"/>
                <a:gd name="T8" fmla="*/ 7288 w 9034"/>
                <a:gd name="T9" fmla="*/ 6611 h 8176"/>
                <a:gd name="T10" fmla="*/ 6748 w 9034"/>
                <a:gd name="T11" fmla="*/ 7047 h 8176"/>
                <a:gd name="T12" fmla="*/ 6161 w 9034"/>
                <a:gd name="T13" fmla="*/ 7421 h 8176"/>
                <a:gd name="T14" fmla="*/ 5536 w 9034"/>
                <a:gd name="T15" fmla="*/ 7729 h 8176"/>
                <a:gd name="T16" fmla="*/ 4885 w 9034"/>
                <a:gd name="T17" fmla="*/ 7961 h 8176"/>
                <a:gd name="T18" fmla="*/ 4215 w 9034"/>
                <a:gd name="T19" fmla="*/ 8112 h 8176"/>
                <a:gd name="T20" fmla="*/ 3535 w 9034"/>
                <a:gd name="T21" fmla="*/ 8175 h 8176"/>
                <a:gd name="T22" fmla="*/ 3088 w 9034"/>
                <a:gd name="T23" fmla="*/ 8164 h 8176"/>
                <a:gd name="T24" fmla="*/ 2460 w 9034"/>
                <a:gd name="T25" fmla="*/ 8071 h 8176"/>
                <a:gd name="T26" fmla="*/ 1891 w 9034"/>
                <a:gd name="T27" fmla="*/ 7892 h 8176"/>
                <a:gd name="T28" fmla="*/ 1386 w 9034"/>
                <a:gd name="T29" fmla="*/ 7634 h 8176"/>
                <a:gd name="T30" fmla="*/ 950 w 9034"/>
                <a:gd name="T31" fmla="*/ 7304 h 8176"/>
                <a:gd name="T32" fmla="*/ 590 w 9034"/>
                <a:gd name="T33" fmla="*/ 6908 h 8176"/>
                <a:gd name="T34" fmla="*/ 310 w 9034"/>
                <a:gd name="T35" fmla="*/ 6455 h 8176"/>
                <a:gd name="T36" fmla="*/ 115 w 9034"/>
                <a:gd name="T37" fmla="*/ 5949 h 8176"/>
                <a:gd name="T38" fmla="*/ 14 w 9034"/>
                <a:gd name="T39" fmla="*/ 5400 h 8176"/>
                <a:gd name="T40" fmla="*/ 9 w 9034"/>
                <a:gd name="T41" fmla="*/ 4811 h 8176"/>
                <a:gd name="T42" fmla="*/ 108 w 9034"/>
                <a:gd name="T43" fmla="*/ 4193 h 8176"/>
                <a:gd name="T44" fmla="*/ 232 w 9034"/>
                <a:gd name="T45" fmla="*/ 3773 h 8176"/>
                <a:gd name="T46" fmla="*/ 495 w 9034"/>
                <a:gd name="T47" fmla="*/ 3165 h 8176"/>
                <a:gd name="T48" fmla="*/ 841 w 9034"/>
                <a:gd name="T49" fmla="*/ 2588 h 8176"/>
                <a:gd name="T50" fmla="*/ 1261 w 9034"/>
                <a:gd name="T51" fmla="*/ 2053 h 8176"/>
                <a:gd name="T52" fmla="*/ 1746 w 9034"/>
                <a:gd name="T53" fmla="*/ 1564 h 8176"/>
                <a:gd name="T54" fmla="*/ 2286 w 9034"/>
                <a:gd name="T55" fmla="*/ 1129 h 8176"/>
                <a:gd name="T56" fmla="*/ 2874 w 9034"/>
                <a:gd name="T57" fmla="*/ 754 h 8176"/>
                <a:gd name="T58" fmla="*/ 3498 w 9034"/>
                <a:gd name="T59" fmla="*/ 447 h 8176"/>
                <a:gd name="T60" fmla="*/ 4149 w 9034"/>
                <a:gd name="T61" fmla="*/ 214 h 8176"/>
                <a:gd name="T62" fmla="*/ 4820 w 9034"/>
                <a:gd name="T63" fmla="*/ 63 h 8176"/>
                <a:gd name="T64" fmla="*/ 5500 w 9034"/>
                <a:gd name="T65" fmla="*/ 1 h 8176"/>
                <a:gd name="T66" fmla="*/ 5947 w 9034"/>
                <a:gd name="T67" fmla="*/ 11 h 8176"/>
                <a:gd name="T68" fmla="*/ 6574 w 9034"/>
                <a:gd name="T69" fmla="*/ 104 h 8176"/>
                <a:gd name="T70" fmla="*/ 7143 w 9034"/>
                <a:gd name="T71" fmla="*/ 282 h 8176"/>
                <a:gd name="T72" fmla="*/ 7649 w 9034"/>
                <a:gd name="T73" fmla="*/ 542 h 8176"/>
                <a:gd name="T74" fmla="*/ 8084 w 9034"/>
                <a:gd name="T75" fmla="*/ 871 h 8176"/>
                <a:gd name="T76" fmla="*/ 8444 w 9034"/>
                <a:gd name="T77" fmla="*/ 1267 h 8176"/>
                <a:gd name="T78" fmla="*/ 8724 w 9034"/>
                <a:gd name="T79" fmla="*/ 1721 h 8176"/>
                <a:gd name="T80" fmla="*/ 8919 w 9034"/>
                <a:gd name="T81" fmla="*/ 2227 h 8176"/>
                <a:gd name="T82" fmla="*/ 9020 w 9034"/>
                <a:gd name="T83" fmla="*/ 2776 h 8176"/>
                <a:gd name="T84" fmla="*/ 9025 w 9034"/>
                <a:gd name="T85" fmla="*/ 3365 h 8176"/>
                <a:gd name="T86" fmla="*/ 8927 w 9034"/>
                <a:gd name="T87" fmla="*/ 3982 h 8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34" h="8176">
                  <a:moveTo>
                    <a:pt x="8898" y="4088"/>
                  </a:moveTo>
                  <a:lnTo>
                    <a:pt x="8870" y="4193"/>
                  </a:lnTo>
                  <a:lnTo>
                    <a:pt x="8802" y="4403"/>
                  </a:lnTo>
                  <a:lnTo>
                    <a:pt x="8724" y="4609"/>
                  </a:lnTo>
                  <a:lnTo>
                    <a:pt x="8636" y="4811"/>
                  </a:lnTo>
                  <a:lnTo>
                    <a:pt x="8539" y="5011"/>
                  </a:lnTo>
                  <a:lnTo>
                    <a:pt x="8433" y="5206"/>
                  </a:lnTo>
                  <a:lnTo>
                    <a:pt x="8317" y="5400"/>
                  </a:lnTo>
                  <a:lnTo>
                    <a:pt x="8193" y="5587"/>
                  </a:lnTo>
                  <a:lnTo>
                    <a:pt x="8061" y="5770"/>
                  </a:lnTo>
                  <a:lnTo>
                    <a:pt x="7921" y="5949"/>
                  </a:lnTo>
                  <a:lnTo>
                    <a:pt x="7773" y="6123"/>
                  </a:lnTo>
                  <a:lnTo>
                    <a:pt x="7619" y="6291"/>
                  </a:lnTo>
                  <a:lnTo>
                    <a:pt x="7457" y="6455"/>
                  </a:lnTo>
                  <a:lnTo>
                    <a:pt x="7288" y="6611"/>
                  </a:lnTo>
                  <a:lnTo>
                    <a:pt x="7113" y="6763"/>
                  </a:lnTo>
                  <a:lnTo>
                    <a:pt x="6933" y="6908"/>
                  </a:lnTo>
                  <a:lnTo>
                    <a:pt x="6748" y="7047"/>
                  </a:lnTo>
                  <a:lnTo>
                    <a:pt x="6556" y="7179"/>
                  </a:lnTo>
                  <a:lnTo>
                    <a:pt x="6360" y="7304"/>
                  </a:lnTo>
                  <a:lnTo>
                    <a:pt x="6161" y="7421"/>
                  </a:lnTo>
                  <a:lnTo>
                    <a:pt x="5956" y="7532"/>
                  </a:lnTo>
                  <a:lnTo>
                    <a:pt x="5748" y="7634"/>
                  </a:lnTo>
                  <a:lnTo>
                    <a:pt x="5536" y="7729"/>
                  </a:lnTo>
                  <a:lnTo>
                    <a:pt x="5322" y="7815"/>
                  </a:lnTo>
                  <a:lnTo>
                    <a:pt x="5104" y="7892"/>
                  </a:lnTo>
                  <a:lnTo>
                    <a:pt x="4885" y="7961"/>
                  </a:lnTo>
                  <a:lnTo>
                    <a:pt x="4662" y="8022"/>
                  </a:lnTo>
                  <a:lnTo>
                    <a:pt x="4439" y="8071"/>
                  </a:lnTo>
                  <a:lnTo>
                    <a:pt x="4215" y="8112"/>
                  </a:lnTo>
                  <a:lnTo>
                    <a:pt x="3988" y="8143"/>
                  </a:lnTo>
                  <a:lnTo>
                    <a:pt x="3761" y="8164"/>
                  </a:lnTo>
                  <a:lnTo>
                    <a:pt x="3535" y="8175"/>
                  </a:lnTo>
                  <a:lnTo>
                    <a:pt x="3422" y="8176"/>
                  </a:lnTo>
                  <a:lnTo>
                    <a:pt x="3309" y="8175"/>
                  </a:lnTo>
                  <a:lnTo>
                    <a:pt x="3088" y="8164"/>
                  </a:lnTo>
                  <a:lnTo>
                    <a:pt x="2872" y="8143"/>
                  </a:lnTo>
                  <a:lnTo>
                    <a:pt x="2664" y="8112"/>
                  </a:lnTo>
                  <a:lnTo>
                    <a:pt x="2460" y="8071"/>
                  </a:lnTo>
                  <a:lnTo>
                    <a:pt x="2263" y="8022"/>
                  </a:lnTo>
                  <a:lnTo>
                    <a:pt x="2074" y="7961"/>
                  </a:lnTo>
                  <a:lnTo>
                    <a:pt x="1891" y="7892"/>
                  </a:lnTo>
                  <a:lnTo>
                    <a:pt x="1715" y="7815"/>
                  </a:lnTo>
                  <a:lnTo>
                    <a:pt x="1546" y="7729"/>
                  </a:lnTo>
                  <a:lnTo>
                    <a:pt x="1386" y="7634"/>
                  </a:lnTo>
                  <a:lnTo>
                    <a:pt x="1233" y="7532"/>
                  </a:lnTo>
                  <a:lnTo>
                    <a:pt x="1088" y="7421"/>
                  </a:lnTo>
                  <a:lnTo>
                    <a:pt x="950" y="7304"/>
                  </a:lnTo>
                  <a:lnTo>
                    <a:pt x="821" y="7179"/>
                  </a:lnTo>
                  <a:lnTo>
                    <a:pt x="701" y="7047"/>
                  </a:lnTo>
                  <a:lnTo>
                    <a:pt x="590" y="6908"/>
                  </a:lnTo>
                  <a:lnTo>
                    <a:pt x="487" y="6763"/>
                  </a:lnTo>
                  <a:lnTo>
                    <a:pt x="394" y="6611"/>
                  </a:lnTo>
                  <a:lnTo>
                    <a:pt x="310" y="6455"/>
                  </a:lnTo>
                  <a:lnTo>
                    <a:pt x="235" y="6291"/>
                  </a:lnTo>
                  <a:lnTo>
                    <a:pt x="170" y="6123"/>
                  </a:lnTo>
                  <a:lnTo>
                    <a:pt x="115" y="5949"/>
                  </a:lnTo>
                  <a:lnTo>
                    <a:pt x="71" y="5770"/>
                  </a:lnTo>
                  <a:lnTo>
                    <a:pt x="38" y="5587"/>
                  </a:lnTo>
                  <a:lnTo>
                    <a:pt x="14" y="5400"/>
                  </a:lnTo>
                  <a:lnTo>
                    <a:pt x="1" y="5208"/>
                  </a:lnTo>
                  <a:lnTo>
                    <a:pt x="0" y="5011"/>
                  </a:lnTo>
                  <a:lnTo>
                    <a:pt x="9" y="4811"/>
                  </a:lnTo>
                  <a:lnTo>
                    <a:pt x="31" y="4609"/>
                  </a:lnTo>
                  <a:lnTo>
                    <a:pt x="64" y="4403"/>
                  </a:lnTo>
                  <a:lnTo>
                    <a:pt x="108" y="4193"/>
                  </a:lnTo>
                  <a:lnTo>
                    <a:pt x="136" y="4088"/>
                  </a:lnTo>
                  <a:lnTo>
                    <a:pt x="165" y="3982"/>
                  </a:lnTo>
                  <a:lnTo>
                    <a:pt x="232" y="3773"/>
                  </a:lnTo>
                  <a:lnTo>
                    <a:pt x="310" y="3567"/>
                  </a:lnTo>
                  <a:lnTo>
                    <a:pt x="398" y="3365"/>
                  </a:lnTo>
                  <a:lnTo>
                    <a:pt x="495" y="3165"/>
                  </a:lnTo>
                  <a:lnTo>
                    <a:pt x="602" y="2968"/>
                  </a:lnTo>
                  <a:lnTo>
                    <a:pt x="717" y="2776"/>
                  </a:lnTo>
                  <a:lnTo>
                    <a:pt x="841" y="2588"/>
                  </a:lnTo>
                  <a:lnTo>
                    <a:pt x="974" y="2405"/>
                  </a:lnTo>
                  <a:lnTo>
                    <a:pt x="1113" y="2227"/>
                  </a:lnTo>
                  <a:lnTo>
                    <a:pt x="1261" y="2053"/>
                  </a:lnTo>
                  <a:lnTo>
                    <a:pt x="1415" y="1884"/>
                  </a:lnTo>
                  <a:lnTo>
                    <a:pt x="1578" y="1721"/>
                  </a:lnTo>
                  <a:lnTo>
                    <a:pt x="1746" y="1564"/>
                  </a:lnTo>
                  <a:lnTo>
                    <a:pt x="1921" y="1413"/>
                  </a:lnTo>
                  <a:lnTo>
                    <a:pt x="2101" y="1267"/>
                  </a:lnTo>
                  <a:lnTo>
                    <a:pt x="2286" y="1129"/>
                  </a:lnTo>
                  <a:lnTo>
                    <a:pt x="2478" y="997"/>
                  </a:lnTo>
                  <a:lnTo>
                    <a:pt x="2674" y="871"/>
                  </a:lnTo>
                  <a:lnTo>
                    <a:pt x="2874" y="754"/>
                  </a:lnTo>
                  <a:lnTo>
                    <a:pt x="3078" y="644"/>
                  </a:lnTo>
                  <a:lnTo>
                    <a:pt x="3286" y="542"/>
                  </a:lnTo>
                  <a:lnTo>
                    <a:pt x="3498" y="447"/>
                  </a:lnTo>
                  <a:lnTo>
                    <a:pt x="3712" y="360"/>
                  </a:lnTo>
                  <a:lnTo>
                    <a:pt x="3930" y="282"/>
                  </a:lnTo>
                  <a:lnTo>
                    <a:pt x="4149" y="214"/>
                  </a:lnTo>
                  <a:lnTo>
                    <a:pt x="4372" y="154"/>
                  </a:lnTo>
                  <a:lnTo>
                    <a:pt x="4595" y="104"/>
                  </a:lnTo>
                  <a:lnTo>
                    <a:pt x="4820" y="63"/>
                  </a:lnTo>
                  <a:lnTo>
                    <a:pt x="5046" y="32"/>
                  </a:lnTo>
                  <a:lnTo>
                    <a:pt x="5273" y="11"/>
                  </a:lnTo>
                  <a:lnTo>
                    <a:pt x="5500" y="1"/>
                  </a:lnTo>
                  <a:lnTo>
                    <a:pt x="5612" y="0"/>
                  </a:lnTo>
                  <a:lnTo>
                    <a:pt x="5725" y="1"/>
                  </a:lnTo>
                  <a:lnTo>
                    <a:pt x="5947" y="11"/>
                  </a:lnTo>
                  <a:lnTo>
                    <a:pt x="6162" y="32"/>
                  </a:lnTo>
                  <a:lnTo>
                    <a:pt x="6372" y="63"/>
                  </a:lnTo>
                  <a:lnTo>
                    <a:pt x="6574" y="104"/>
                  </a:lnTo>
                  <a:lnTo>
                    <a:pt x="6771" y="154"/>
                  </a:lnTo>
                  <a:lnTo>
                    <a:pt x="6960" y="214"/>
                  </a:lnTo>
                  <a:lnTo>
                    <a:pt x="7143" y="282"/>
                  </a:lnTo>
                  <a:lnTo>
                    <a:pt x="7319" y="360"/>
                  </a:lnTo>
                  <a:lnTo>
                    <a:pt x="7488" y="447"/>
                  </a:lnTo>
                  <a:lnTo>
                    <a:pt x="7649" y="542"/>
                  </a:lnTo>
                  <a:lnTo>
                    <a:pt x="7802" y="644"/>
                  </a:lnTo>
                  <a:lnTo>
                    <a:pt x="7947" y="754"/>
                  </a:lnTo>
                  <a:lnTo>
                    <a:pt x="8084" y="871"/>
                  </a:lnTo>
                  <a:lnTo>
                    <a:pt x="8214" y="997"/>
                  </a:lnTo>
                  <a:lnTo>
                    <a:pt x="8333" y="1129"/>
                  </a:lnTo>
                  <a:lnTo>
                    <a:pt x="8444" y="1267"/>
                  </a:lnTo>
                  <a:lnTo>
                    <a:pt x="8547" y="1413"/>
                  </a:lnTo>
                  <a:lnTo>
                    <a:pt x="8641" y="1564"/>
                  </a:lnTo>
                  <a:lnTo>
                    <a:pt x="8724" y="1721"/>
                  </a:lnTo>
                  <a:lnTo>
                    <a:pt x="8800" y="1884"/>
                  </a:lnTo>
                  <a:lnTo>
                    <a:pt x="8864" y="2053"/>
                  </a:lnTo>
                  <a:lnTo>
                    <a:pt x="8919" y="2227"/>
                  </a:lnTo>
                  <a:lnTo>
                    <a:pt x="8963" y="2405"/>
                  </a:lnTo>
                  <a:lnTo>
                    <a:pt x="8997" y="2588"/>
                  </a:lnTo>
                  <a:lnTo>
                    <a:pt x="9020" y="2776"/>
                  </a:lnTo>
                  <a:lnTo>
                    <a:pt x="9033" y="2968"/>
                  </a:lnTo>
                  <a:lnTo>
                    <a:pt x="9034" y="3165"/>
                  </a:lnTo>
                  <a:lnTo>
                    <a:pt x="9025" y="3365"/>
                  </a:lnTo>
                  <a:lnTo>
                    <a:pt x="9003" y="3567"/>
                  </a:lnTo>
                  <a:lnTo>
                    <a:pt x="8971" y="3773"/>
                  </a:lnTo>
                  <a:lnTo>
                    <a:pt x="8927" y="3982"/>
                  </a:lnTo>
                  <a:lnTo>
                    <a:pt x="8898" y="4088"/>
                  </a:lnTo>
                  <a:close/>
                </a:path>
              </a:pathLst>
            </a:custGeom>
            <a:solidFill>
              <a:srgbClr val="981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5"/>
            <p:cNvSpPr>
              <a:spLocks/>
            </p:cNvSpPr>
            <p:nvPr/>
          </p:nvSpPr>
          <p:spPr bwMode="auto">
            <a:xfrm>
              <a:off x="5958081" y="1811992"/>
              <a:ext cx="2775527" cy="2512478"/>
            </a:xfrm>
            <a:custGeom>
              <a:avLst/>
              <a:gdLst>
                <a:gd name="connsiteX0" fmla="*/ 2181933 w 3584575"/>
                <a:gd name="connsiteY0" fmla="*/ 0 h 3244850"/>
                <a:gd name="connsiteX1" fmla="*/ 2226770 w 3584575"/>
                <a:gd name="connsiteY1" fmla="*/ 0 h 3244850"/>
                <a:gd name="connsiteX2" fmla="*/ 2271606 w 3584575"/>
                <a:gd name="connsiteY2" fmla="*/ 0 h 3244850"/>
                <a:gd name="connsiteX3" fmla="*/ 2359296 w 3584575"/>
                <a:gd name="connsiteY3" fmla="*/ 3969 h 3244850"/>
                <a:gd name="connsiteX4" fmla="*/ 2444606 w 3584575"/>
                <a:gd name="connsiteY4" fmla="*/ 13097 h 3244850"/>
                <a:gd name="connsiteX5" fmla="*/ 2527931 w 3584575"/>
                <a:gd name="connsiteY5" fmla="*/ 24606 h 3244850"/>
                <a:gd name="connsiteX6" fmla="*/ 2608082 w 3584575"/>
                <a:gd name="connsiteY6" fmla="*/ 41275 h 3244850"/>
                <a:gd name="connsiteX7" fmla="*/ 2686249 w 3584575"/>
                <a:gd name="connsiteY7" fmla="*/ 61119 h 3244850"/>
                <a:gd name="connsiteX8" fmla="*/ 2761639 w 3584575"/>
                <a:gd name="connsiteY8" fmla="*/ 84931 h 3244850"/>
                <a:gd name="connsiteX9" fmla="*/ 2833854 w 3584575"/>
                <a:gd name="connsiteY9" fmla="*/ 112316 h 3244850"/>
                <a:gd name="connsiteX10" fmla="*/ 2904085 w 3584575"/>
                <a:gd name="connsiteY10" fmla="*/ 142875 h 3244850"/>
                <a:gd name="connsiteX11" fmla="*/ 2970745 w 3584575"/>
                <a:gd name="connsiteY11" fmla="*/ 177006 h 3244850"/>
                <a:gd name="connsiteX12" fmla="*/ 3034628 w 3584575"/>
                <a:gd name="connsiteY12" fmla="*/ 214709 h 3244850"/>
                <a:gd name="connsiteX13" fmla="*/ 3095337 w 3584575"/>
                <a:gd name="connsiteY13" fmla="*/ 255191 h 3244850"/>
                <a:gd name="connsiteX14" fmla="*/ 3152871 w 3584575"/>
                <a:gd name="connsiteY14" fmla="*/ 298847 h 3244850"/>
                <a:gd name="connsiteX15" fmla="*/ 3207231 w 3584575"/>
                <a:gd name="connsiteY15" fmla="*/ 345678 h 3244850"/>
                <a:gd name="connsiteX16" fmla="*/ 3258813 w 3584575"/>
                <a:gd name="connsiteY16" fmla="*/ 395288 h 3244850"/>
                <a:gd name="connsiteX17" fmla="*/ 3306031 w 3584575"/>
                <a:gd name="connsiteY17" fmla="*/ 447675 h 3244850"/>
                <a:gd name="connsiteX18" fmla="*/ 3350471 w 3584575"/>
                <a:gd name="connsiteY18" fmla="*/ 502444 h 3244850"/>
                <a:gd name="connsiteX19" fmla="*/ 3390943 w 3584575"/>
                <a:gd name="connsiteY19" fmla="*/ 560388 h 3244850"/>
                <a:gd name="connsiteX20" fmla="*/ 3428241 w 3584575"/>
                <a:gd name="connsiteY20" fmla="*/ 620316 h 3244850"/>
                <a:gd name="connsiteX21" fmla="*/ 3461571 w 3584575"/>
                <a:gd name="connsiteY21" fmla="*/ 683022 h 3244850"/>
                <a:gd name="connsiteX22" fmla="*/ 3491330 w 3584575"/>
                <a:gd name="connsiteY22" fmla="*/ 747316 h 3244850"/>
                <a:gd name="connsiteX23" fmla="*/ 3517121 w 3584575"/>
                <a:gd name="connsiteY23" fmla="*/ 814388 h 3244850"/>
                <a:gd name="connsiteX24" fmla="*/ 3538548 w 3584575"/>
                <a:gd name="connsiteY24" fmla="*/ 883444 h 3244850"/>
                <a:gd name="connsiteX25" fmla="*/ 3556006 w 3584575"/>
                <a:gd name="connsiteY25" fmla="*/ 954088 h 3244850"/>
                <a:gd name="connsiteX26" fmla="*/ 3569497 w 3584575"/>
                <a:gd name="connsiteY26" fmla="*/ 1027113 h 3244850"/>
                <a:gd name="connsiteX27" fmla="*/ 3578623 w 3584575"/>
                <a:gd name="connsiteY27" fmla="*/ 1101725 h 3244850"/>
                <a:gd name="connsiteX28" fmla="*/ 3583781 w 3584575"/>
                <a:gd name="connsiteY28" fmla="*/ 1177925 h 3244850"/>
                <a:gd name="connsiteX29" fmla="*/ 3584575 w 3584575"/>
                <a:gd name="connsiteY29" fmla="*/ 1255713 h 3244850"/>
                <a:gd name="connsiteX30" fmla="*/ 3580607 w 3584575"/>
                <a:gd name="connsiteY30" fmla="*/ 1335088 h 3244850"/>
                <a:gd name="connsiteX31" fmla="*/ 3571878 w 3584575"/>
                <a:gd name="connsiteY31" fmla="*/ 1415653 h 3244850"/>
                <a:gd name="connsiteX32" fmla="*/ 3559181 w 3584575"/>
                <a:gd name="connsiteY32" fmla="*/ 1497410 h 3244850"/>
                <a:gd name="connsiteX33" fmla="*/ 3541722 w 3584575"/>
                <a:gd name="connsiteY33" fmla="*/ 1580356 h 3244850"/>
                <a:gd name="connsiteX34" fmla="*/ 3530215 w 3584575"/>
                <a:gd name="connsiteY34" fmla="*/ 1622425 h 3244850"/>
                <a:gd name="connsiteX35" fmla="*/ 3519105 w 3584575"/>
                <a:gd name="connsiteY35" fmla="*/ 1664097 h 3244850"/>
                <a:gd name="connsiteX36" fmla="*/ 3492521 w 3584575"/>
                <a:gd name="connsiteY36" fmla="*/ 1747044 h 3244850"/>
                <a:gd name="connsiteX37" fmla="*/ 3461571 w 3584575"/>
                <a:gd name="connsiteY37" fmla="*/ 1828800 h 3244850"/>
                <a:gd name="connsiteX38" fmla="*/ 3426654 w 3584575"/>
                <a:gd name="connsiteY38" fmla="*/ 1909366 h 3244850"/>
                <a:gd name="connsiteX39" fmla="*/ 3387769 w 3584575"/>
                <a:gd name="connsiteY39" fmla="*/ 1988741 h 3244850"/>
                <a:gd name="connsiteX40" fmla="*/ 3345709 w 3584575"/>
                <a:gd name="connsiteY40" fmla="*/ 2066528 h 3244850"/>
                <a:gd name="connsiteX41" fmla="*/ 3300079 w 3584575"/>
                <a:gd name="connsiteY41" fmla="*/ 2142331 h 3244850"/>
                <a:gd name="connsiteX42" fmla="*/ 3250480 w 3584575"/>
                <a:gd name="connsiteY42" fmla="*/ 2216944 h 3244850"/>
                <a:gd name="connsiteX43" fmla="*/ 3198104 w 3584575"/>
                <a:gd name="connsiteY43" fmla="*/ 2289969 h 3244850"/>
                <a:gd name="connsiteX44" fmla="*/ 3142554 w 3584575"/>
                <a:gd name="connsiteY44" fmla="*/ 2361010 h 3244850"/>
                <a:gd name="connsiteX45" fmla="*/ 3083830 w 3584575"/>
                <a:gd name="connsiteY45" fmla="*/ 2430066 h 3244850"/>
                <a:gd name="connsiteX46" fmla="*/ 3022725 w 3584575"/>
                <a:gd name="connsiteY46" fmla="*/ 2497138 h 3244850"/>
                <a:gd name="connsiteX47" fmla="*/ 2958445 w 3584575"/>
                <a:gd name="connsiteY47" fmla="*/ 2561828 h 3244850"/>
                <a:gd name="connsiteX48" fmla="*/ 2891785 w 3584575"/>
                <a:gd name="connsiteY48" fmla="*/ 2624138 h 3244850"/>
                <a:gd name="connsiteX49" fmla="*/ 2822347 w 3584575"/>
                <a:gd name="connsiteY49" fmla="*/ 2684066 h 3244850"/>
                <a:gd name="connsiteX50" fmla="*/ 2750925 w 3584575"/>
                <a:gd name="connsiteY50" fmla="*/ 2741613 h 3244850"/>
                <a:gd name="connsiteX51" fmla="*/ 2677123 w 3584575"/>
                <a:gd name="connsiteY51" fmla="*/ 2796778 h 3244850"/>
                <a:gd name="connsiteX52" fmla="*/ 2600940 w 3584575"/>
                <a:gd name="connsiteY52" fmla="*/ 2849166 h 3244850"/>
                <a:gd name="connsiteX53" fmla="*/ 2523566 w 3584575"/>
                <a:gd name="connsiteY53" fmla="*/ 2898775 h 3244850"/>
                <a:gd name="connsiteX54" fmla="*/ 2444209 w 3584575"/>
                <a:gd name="connsiteY54" fmla="*/ 2945606 h 3244850"/>
                <a:gd name="connsiteX55" fmla="*/ 2362868 w 3584575"/>
                <a:gd name="connsiteY55" fmla="*/ 2989263 h 3244850"/>
                <a:gd name="connsiteX56" fmla="*/ 2280733 w 3584575"/>
                <a:gd name="connsiteY56" fmla="*/ 3029744 h 3244850"/>
                <a:gd name="connsiteX57" fmla="*/ 2196217 w 3584575"/>
                <a:gd name="connsiteY57" fmla="*/ 3067447 h 3244850"/>
                <a:gd name="connsiteX58" fmla="*/ 2111304 w 3584575"/>
                <a:gd name="connsiteY58" fmla="*/ 3101181 h 3244850"/>
                <a:gd name="connsiteX59" fmla="*/ 2025202 w 3584575"/>
                <a:gd name="connsiteY59" fmla="*/ 3132138 h 3244850"/>
                <a:gd name="connsiteX60" fmla="*/ 1938305 w 3584575"/>
                <a:gd name="connsiteY60" fmla="*/ 3159522 h 3244850"/>
                <a:gd name="connsiteX61" fmla="*/ 1849822 w 3584575"/>
                <a:gd name="connsiteY61" fmla="*/ 3183335 h 3244850"/>
                <a:gd name="connsiteX62" fmla="*/ 1761338 w 3584575"/>
                <a:gd name="connsiteY62" fmla="*/ 3203178 h 3244850"/>
                <a:gd name="connsiteX63" fmla="*/ 1672458 w 3584575"/>
                <a:gd name="connsiteY63" fmla="*/ 3219847 h 3244850"/>
                <a:gd name="connsiteX64" fmla="*/ 1582387 w 3584575"/>
                <a:gd name="connsiteY64" fmla="*/ 3232150 h 3244850"/>
                <a:gd name="connsiteX65" fmla="*/ 1492317 w 3584575"/>
                <a:gd name="connsiteY65" fmla="*/ 3240088 h 3244850"/>
                <a:gd name="connsiteX66" fmla="*/ 1402246 w 3584575"/>
                <a:gd name="connsiteY66" fmla="*/ 3244453 h 3244850"/>
                <a:gd name="connsiteX67" fmla="*/ 1357409 w 3584575"/>
                <a:gd name="connsiteY67" fmla="*/ 3244850 h 3244850"/>
                <a:gd name="connsiteX68" fmla="*/ 1312969 w 3584575"/>
                <a:gd name="connsiteY68" fmla="*/ 3244453 h 3244850"/>
                <a:gd name="connsiteX69" fmla="*/ 1224882 w 3584575"/>
                <a:gd name="connsiteY69" fmla="*/ 3240088 h 3244850"/>
                <a:gd name="connsiteX70" fmla="*/ 1139573 w 3584575"/>
                <a:gd name="connsiteY70" fmla="*/ 3232150 h 3244850"/>
                <a:gd name="connsiteX71" fmla="*/ 1056644 w 3584575"/>
                <a:gd name="connsiteY71" fmla="*/ 3219847 h 3244850"/>
                <a:gd name="connsiteX72" fmla="*/ 976097 w 3584575"/>
                <a:gd name="connsiteY72" fmla="*/ 3203178 h 3244850"/>
                <a:gd name="connsiteX73" fmla="*/ 897930 w 3584575"/>
                <a:gd name="connsiteY73" fmla="*/ 3183335 h 3244850"/>
                <a:gd name="connsiteX74" fmla="*/ 822540 w 3584575"/>
                <a:gd name="connsiteY74" fmla="*/ 3159522 h 3244850"/>
                <a:gd name="connsiteX75" fmla="*/ 750325 w 3584575"/>
                <a:gd name="connsiteY75" fmla="*/ 3132138 h 3244850"/>
                <a:gd name="connsiteX76" fmla="*/ 680093 w 3584575"/>
                <a:gd name="connsiteY76" fmla="*/ 3101181 h 3244850"/>
                <a:gd name="connsiteX77" fmla="*/ 613433 w 3584575"/>
                <a:gd name="connsiteY77" fmla="*/ 3067447 h 3244850"/>
                <a:gd name="connsiteX78" fmla="*/ 549550 w 3584575"/>
                <a:gd name="connsiteY78" fmla="*/ 3029744 h 3244850"/>
                <a:gd name="connsiteX79" fmla="*/ 488842 w 3584575"/>
                <a:gd name="connsiteY79" fmla="*/ 2989263 h 3244850"/>
                <a:gd name="connsiteX80" fmla="*/ 431308 w 3584575"/>
                <a:gd name="connsiteY80" fmla="*/ 2945606 h 3244850"/>
                <a:gd name="connsiteX81" fmla="*/ 376948 w 3584575"/>
                <a:gd name="connsiteY81" fmla="*/ 2898775 h 3244850"/>
                <a:gd name="connsiteX82" fmla="*/ 325366 w 3584575"/>
                <a:gd name="connsiteY82" fmla="*/ 2849166 h 3244850"/>
                <a:gd name="connsiteX83" fmla="*/ 278148 w 3584575"/>
                <a:gd name="connsiteY83" fmla="*/ 2796778 h 3244850"/>
                <a:gd name="connsiteX84" fmla="*/ 262560 w 3584575"/>
                <a:gd name="connsiteY84" fmla="*/ 2777428 h 3244850"/>
                <a:gd name="connsiteX85" fmla="*/ 253395 w 3584575"/>
                <a:gd name="connsiteY85" fmla="*/ 2766616 h 3244850"/>
                <a:gd name="connsiteX86" fmla="*/ 248651 w 3584575"/>
                <a:gd name="connsiteY86" fmla="*/ 2760162 h 3244850"/>
                <a:gd name="connsiteX87" fmla="*/ 233708 w 3584575"/>
                <a:gd name="connsiteY87" fmla="*/ 2741613 h 3244850"/>
                <a:gd name="connsiteX88" fmla="*/ 204700 w 3584575"/>
                <a:gd name="connsiteY88" fmla="*/ 2700367 h 3244850"/>
                <a:gd name="connsiteX89" fmla="*/ 201762 w 3584575"/>
                <a:gd name="connsiteY89" fmla="*/ 2696369 h 3244850"/>
                <a:gd name="connsiteX90" fmla="*/ 200780 w 3584575"/>
                <a:gd name="connsiteY90" fmla="*/ 2694793 h 3244850"/>
                <a:gd name="connsiteX91" fmla="*/ 193236 w 3584575"/>
                <a:gd name="connsiteY91" fmla="*/ 2684066 h 3244850"/>
                <a:gd name="connsiteX92" fmla="*/ 156334 w 3584575"/>
                <a:gd name="connsiteY92" fmla="*/ 2624138 h 3244850"/>
                <a:gd name="connsiteX93" fmla="*/ 122607 w 3584575"/>
                <a:gd name="connsiteY93" fmla="*/ 2561828 h 3244850"/>
                <a:gd name="connsiteX94" fmla="*/ 92848 w 3584575"/>
                <a:gd name="connsiteY94" fmla="*/ 2497138 h 3244850"/>
                <a:gd name="connsiteX95" fmla="*/ 67057 w 3584575"/>
                <a:gd name="connsiteY95" fmla="*/ 2430066 h 3244850"/>
                <a:gd name="connsiteX96" fmla="*/ 45631 w 3584575"/>
                <a:gd name="connsiteY96" fmla="*/ 2361010 h 3244850"/>
                <a:gd name="connsiteX97" fmla="*/ 28172 w 3584575"/>
                <a:gd name="connsiteY97" fmla="*/ 2289969 h 3244850"/>
                <a:gd name="connsiteX98" fmla="*/ 14681 w 3584575"/>
                <a:gd name="connsiteY98" fmla="*/ 2216944 h 3244850"/>
                <a:gd name="connsiteX99" fmla="*/ 13091 w 3584575"/>
                <a:gd name="connsiteY99" fmla="*/ 2203943 h 3244850"/>
                <a:gd name="connsiteX100" fmla="*/ 12308 w 3584575"/>
                <a:gd name="connsiteY100" fmla="*/ 2199481 h 3244850"/>
                <a:gd name="connsiteX101" fmla="*/ 6350 w 3584575"/>
                <a:gd name="connsiteY101" fmla="*/ 2152650 h 3244850"/>
                <a:gd name="connsiteX102" fmla="*/ 6869 w 3584575"/>
                <a:gd name="connsiteY102" fmla="*/ 2153071 h 3244850"/>
                <a:gd name="connsiteX103" fmla="*/ 5555 w 3584575"/>
                <a:gd name="connsiteY103" fmla="*/ 2142331 h 3244850"/>
                <a:gd name="connsiteX104" fmla="*/ 397 w 3584575"/>
                <a:gd name="connsiteY104" fmla="*/ 2066528 h 3244850"/>
                <a:gd name="connsiteX105" fmla="*/ 0 w 3584575"/>
                <a:gd name="connsiteY105" fmla="*/ 1988741 h 3244850"/>
                <a:gd name="connsiteX106" fmla="*/ 3571 w 3584575"/>
                <a:gd name="connsiteY106" fmla="*/ 1909366 h 3244850"/>
                <a:gd name="connsiteX107" fmla="*/ 12301 w 3584575"/>
                <a:gd name="connsiteY107" fmla="*/ 1828800 h 3244850"/>
                <a:gd name="connsiteX108" fmla="*/ 24998 w 3584575"/>
                <a:gd name="connsiteY108" fmla="*/ 1747044 h 3244850"/>
                <a:gd name="connsiteX109" fmla="*/ 42456 w 3584575"/>
                <a:gd name="connsiteY109" fmla="*/ 1664097 h 3244850"/>
                <a:gd name="connsiteX110" fmla="*/ 53963 w 3584575"/>
                <a:gd name="connsiteY110" fmla="*/ 1622425 h 3244850"/>
                <a:gd name="connsiteX111" fmla="*/ 65073 w 3584575"/>
                <a:gd name="connsiteY111" fmla="*/ 1580356 h 3244850"/>
                <a:gd name="connsiteX112" fmla="*/ 92055 w 3584575"/>
                <a:gd name="connsiteY112" fmla="*/ 1497410 h 3244850"/>
                <a:gd name="connsiteX113" fmla="*/ 122607 w 3584575"/>
                <a:gd name="connsiteY113" fmla="*/ 1415653 h 3244850"/>
                <a:gd name="connsiteX114" fmla="*/ 157525 w 3584575"/>
                <a:gd name="connsiteY114" fmla="*/ 1335088 h 3244850"/>
                <a:gd name="connsiteX115" fmla="*/ 196410 w 3584575"/>
                <a:gd name="connsiteY115" fmla="*/ 1255713 h 3244850"/>
                <a:gd name="connsiteX116" fmla="*/ 238469 w 3584575"/>
                <a:gd name="connsiteY116" fmla="*/ 1177925 h 3244850"/>
                <a:gd name="connsiteX117" fmla="*/ 284100 w 3584575"/>
                <a:gd name="connsiteY117" fmla="*/ 1101725 h 3244850"/>
                <a:gd name="connsiteX118" fmla="*/ 333698 w 3584575"/>
                <a:gd name="connsiteY118" fmla="*/ 1027113 h 3244850"/>
                <a:gd name="connsiteX119" fmla="*/ 386074 w 3584575"/>
                <a:gd name="connsiteY119" fmla="*/ 954088 h 3244850"/>
                <a:gd name="connsiteX120" fmla="*/ 441624 w 3584575"/>
                <a:gd name="connsiteY120" fmla="*/ 883841 h 3244850"/>
                <a:gd name="connsiteX121" fmla="*/ 500349 w 3584575"/>
                <a:gd name="connsiteY121" fmla="*/ 814388 h 3244850"/>
                <a:gd name="connsiteX122" fmla="*/ 561454 w 3584575"/>
                <a:gd name="connsiteY122" fmla="*/ 747316 h 3244850"/>
                <a:gd name="connsiteX123" fmla="*/ 625734 w 3584575"/>
                <a:gd name="connsiteY123" fmla="*/ 683022 h 3244850"/>
                <a:gd name="connsiteX124" fmla="*/ 692394 w 3584575"/>
                <a:gd name="connsiteY124" fmla="*/ 620316 h 3244850"/>
                <a:gd name="connsiteX125" fmla="*/ 761832 w 3584575"/>
                <a:gd name="connsiteY125" fmla="*/ 560388 h 3244850"/>
                <a:gd name="connsiteX126" fmla="*/ 833650 w 3584575"/>
                <a:gd name="connsiteY126" fmla="*/ 502444 h 3244850"/>
                <a:gd name="connsiteX127" fmla="*/ 907056 w 3584575"/>
                <a:gd name="connsiteY127" fmla="*/ 447675 h 3244850"/>
                <a:gd name="connsiteX128" fmla="*/ 983239 w 3584575"/>
                <a:gd name="connsiteY128" fmla="*/ 395288 h 3244850"/>
                <a:gd name="connsiteX129" fmla="*/ 1060612 w 3584575"/>
                <a:gd name="connsiteY129" fmla="*/ 345678 h 3244850"/>
                <a:gd name="connsiteX130" fmla="*/ 1139970 w 3584575"/>
                <a:gd name="connsiteY130" fmla="*/ 298847 h 3244850"/>
                <a:gd name="connsiteX131" fmla="*/ 1221311 w 3584575"/>
                <a:gd name="connsiteY131" fmla="*/ 255191 h 3244850"/>
                <a:gd name="connsiteX132" fmla="*/ 1303446 w 3584575"/>
                <a:gd name="connsiteY132" fmla="*/ 214709 h 3244850"/>
                <a:gd name="connsiteX133" fmla="*/ 1387962 w 3584575"/>
                <a:gd name="connsiteY133" fmla="*/ 177006 h 3244850"/>
                <a:gd name="connsiteX134" fmla="*/ 1472874 w 3584575"/>
                <a:gd name="connsiteY134" fmla="*/ 142875 h 3244850"/>
                <a:gd name="connsiteX135" fmla="*/ 1558977 w 3584575"/>
                <a:gd name="connsiteY135" fmla="*/ 112316 h 3244850"/>
                <a:gd name="connsiteX136" fmla="*/ 1645873 w 3584575"/>
                <a:gd name="connsiteY136" fmla="*/ 84931 h 3244850"/>
                <a:gd name="connsiteX137" fmla="*/ 1734357 w 3584575"/>
                <a:gd name="connsiteY137" fmla="*/ 61119 h 3244850"/>
                <a:gd name="connsiteX138" fmla="*/ 1822840 w 3584575"/>
                <a:gd name="connsiteY138" fmla="*/ 41275 h 3244850"/>
                <a:gd name="connsiteX139" fmla="*/ 1912117 w 3584575"/>
                <a:gd name="connsiteY139" fmla="*/ 24606 h 3244850"/>
                <a:gd name="connsiteX140" fmla="*/ 2001791 w 3584575"/>
                <a:gd name="connsiteY140" fmla="*/ 13097 h 3244850"/>
                <a:gd name="connsiteX141" fmla="*/ 2091862 w 3584575"/>
                <a:gd name="connsiteY141" fmla="*/ 3969 h 324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584575" h="3244850">
                  <a:moveTo>
                    <a:pt x="2181933" y="0"/>
                  </a:moveTo>
                  <a:lnTo>
                    <a:pt x="2226770" y="0"/>
                  </a:lnTo>
                  <a:lnTo>
                    <a:pt x="2271606" y="0"/>
                  </a:lnTo>
                  <a:lnTo>
                    <a:pt x="2359296" y="3969"/>
                  </a:lnTo>
                  <a:lnTo>
                    <a:pt x="2444606" y="13097"/>
                  </a:lnTo>
                  <a:lnTo>
                    <a:pt x="2527931" y="24606"/>
                  </a:lnTo>
                  <a:lnTo>
                    <a:pt x="2608082" y="41275"/>
                  </a:lnTo>
                  <a:lnTo>
                    <a:pt x="2686249" y="61119"/>
                  </a:lnTo>
                  <a:lnTo>
                    <a:pt x="2761639" y="84931"/>
                  </a:lnTo>
                  <a:lnTo>
                    <a:pt x="2833854" y="112316"/>
                  </a:lnTo>
                  <a:lnTo>
                    <a:pt x="2904085" y="142875"/>
                  </a:lnTo>
                  <a:lnTo>
                    <a:pt x="2970745" y="177006"/>
                  </a:lnTo>
                  <a:lnTo>
                    <a:pt x="3034628" y="214709"/>
                  </a:lnTo>
                  <a:lnTo>
                    <a:pt x="3095337" y="255191"/>
                  </a:lnTo>
                  <a:lnTo>
                    <a:pt x="3152871" y="298847"/>
                  </a:lnTo>
                  <a:lnTo>
                    <a:pt x="3207231" y="345678"/>
                  </a:lnTo>
                  <a:lnTo>
                    <a:pt x="3258813" y="395288"/>
                  </a:lnTo>
                  <a:lnTo>
                    <a:pt x="3306031" y="447675"/>
                  </a:lnTo>
                  <a:lnTo>
                    <a:pt x="3350471" y="502444"/>
                  </a:lnTo>
                  <a:lnTo>
                    <a:pt x="3390943" y="560388"/>
                  </a:lnTo>
                  <a:lnTo>
                    <a:pt x="3428241" y="620316"/>
                  </a:lnTo>
                  <a:lnTo>
                    <a:pt x="3461571" y="683022"/>
                  </a:lnTo>
                  <a:lnTo>
                    <a:pt x="3491330" y="747316"/>
                  </a:lnTo>
                  <a:lnTo>
                    <a:pt x="3517121" y="814388"/>
                  </a:lnTo>
                  <a:lnTo>
                    <a:pt x="3538548" y="883444"/>
                  </a:lnTo>
                  <a:lnTo>
                    <a:pt x="3556006" y="954088"/>
                  </a:lnTo>
                  <a:lnTo>
                    <a:pt x="3569497" y="1027113"/>
                  </a:lnTo>
                  <a:lnTo>
                    <a:pt x="3578623" y="1101725"/>
                  </a:lnTo>
                  <a:lnTo>
                    <a:pt x="3583781" y="1177925"/>
                  </a:lnTo>
                  <a:lnTo>
                    <a:pt x="3584575" y="1255713"/>
                  </a:lnTo>
                  <a:lnTo>
                    <a:pt x="3580607" y="1335088"/>
                  </a:lnTo>
                  <a:lnTo>
                    <a:pt x="3571878" y="1415653"/>
                  </a:lnTo>
                  <a:lnTo>
                    <a:pt x="3559181" y="1497410"/>
                  </a:lnTo>
                  <a:lnTo>
                    <a:pt x="3541722" y="1580356"/>
                  </a:lnTo>
                  <a:lnTo>
                    <a:pt x="3530215" y="1622425"/>
                  </a:lnTo>
                  <a:lnTo>
                    <a:pt x="3519105" y="1664097"/>
                  </a:lnTo>
                  <a:lnTo>
                    <a:pt x="3492521" y="1747044"/>
                  </a:lnTo>
                  <a:lnTo>
                    <a:pt x="3461571" y="1828800"/>
                  </a:lnTo>
                  <a:lnTo>
                    <a:pt x="3426654" y="1909366"/>
                  </a:lnTo>
                  <a:lnTo>
                    <a:pt x="3387769" y="1988741"/>
                  </a:lnTo>
                  <a:lnTo>
                    <a:pt x="3345709" y="2066528"/>
                  </a:lnTo>
                  <a:lnTo>
                    <a:pt x="3300079" y="2142331"/>
                  </a:lnTo>
                  <a:lnTo>
                    <a:pt x="3250480" y="2216944"/>
                  </a:lnTo>
                  <a:lnTo>
                    <a:pt x="3198104" y="2289969"/>
                  </a:lnTo>
                  <a:lnTo>
                    <a:pt x="3142554" y="2361010"/>
                  </a:lnTo>
                  <a:lnTo>
                    <a:pt x="3083830" y="2430066"/>
                  </a:lnTo>
                  <a:lnTo>
                    <a:pt x="3022725" y="2497138"/>
                  </a:lnTo>
                  <a:lnTo>
                    <a:pt x="2958445" y="2561828"/>
                  </a:lnTo>
                  <a:lnTo>
                    <a:pt x="2891785" y="2624138"/>
                  </a:lnTo>
                  <a:lnTo>
                    <a:pt x="2822347" y="2684066"/>
                  </a:lnTo>
                  <a:lnTo>
                    <a:pt x="2750925" y="2741613"/>
                  </a:lnTo>
                  <a:lnTo>
                    <a:pt x="2677123" y="2796778"/>
                  </a:lnTo>
                  <a:lnTo>
                    <a:pt x="2600940" y="2849166"/>
                  </a:lnTo>
                  <a:lnTo>
                    <a:pt x="2523566" y="2898775"/>
                  </a:lnTo>
                  <a:lnTo>
                    <a:pt x="2444209" y="2945606"/>
                  </a:lnTo>
                  <a:lnTo>
                    <a:pt x="2362868" y="2989263"/>
                  </a:lnTo>
                  <a:lnTo>
                    <a:pt x="2280733" y="3029744"/>
                  </a:lnTo>
                  <a:lnTo>
                    <a:pt x="2196217" y="3067447"/>
                  </a:lnTo>
                  <a:lnTo>
                    <a:pt x="2111304" y="3101181"/>
                  </a:lnTo>
                  <a:lnTo>
                    <a:pt x="2025202" y="3132138"/>
                  </a:lnTo>
                  <a:lnTo>
                    <a:pt x="1938305" y="3159522"/>
                  </a:lnTo>
                  <a:lnTo>
                    <a:pt x="1849822" y="3183335"/>
                  </a:lnTo>
                  <a:lnTo>
                    <a:pt x="1761338" y="3203178"/>
                  </a:lnTo>
                  <a:lnTo>
                    <a:pt x="1672458" y="3219847"/>
                  </a:lnTo>
                  <a:lnTo>
                    <a:pt x="1582387" y="3232150"/>
                  </a:lnTo>
                  <a:lnTo>
                    <a:pt x="1492317" y="3240088"/>
                  </a:lnTo>
                  <a:lnTo>
                    <a:pt x="1402246" y="3244453"/>
                  </a:lnTo>
                  <a:lnTo>
                    <a:pt x="1357409" y="3244850"/>
                  </a:lnTo>
                  <a:lnTo>
                    <a:pt x="1312969" y="3244453"/>
                  </a:lnTo>
                  <a:lnTo>
                    <a:pt x="1224882" y="3240088"/>
                  </a:lnTo>
                  <a:lnTo>
                    <a:pt x="1139573" y="3232150"/>
                  </a:lnTo>
                  <a:lnTo>
                    <a:pt x="1056644" y="3219847"/>
                  </a:lnTo>
                  <a:lnTo>
                    <a:pt x="976097" y="3203178"/>
                  </a:lnTo>
                  <a:lnTo>
                    <a:pt x="897930" y="3183335"/>
                  </a:lnTo>
                  <a:lnTo>
                    <a:pt x="822540" y="3159522"/>
                  </a:lnTo>
                  <a:lnTo>
                    <a:pt x="750325" y="3132138"/>
                  </a:lnTo>
                  <a:lnTo>
                    <a:pt x="680093" y="3101181"/>
                  </a:lnTo>
                  <a:lnTo>
                    <a:pt x="613433" y="3067447"/>
                  </a:lnTo>
                  <a:lnTo>
                    <a:pt x="549550" y="3029744"/>
                  </a:lnTo>
                  <a:lnTo>
                    <a:pt x="488842" y="2989263"/>
                  </a:lnTo>
                  <a:lnTo>
                    <a:pt x="431308" y="2945606"/>
                  </a:lnTo>
                  <a:lnTo>
                    <a:pt x="376948" y="2898775"/>
                  </a:lnTo>
                  <a:lnTo>
                    <a:pt x="325366" y="2849166"/>
                  </a:lnTo>
                  <a:lnTo>
                    <a:pt x="278148" y="2796778"/>
                  </a:lnTo>
                  <a:lnTo>
                    <a:pt x="262560" y="2777428"/>
                  </a:lnTo>
                  <a:lnTo>
                    <a:pt x="253395" y="2766616"/>
                  </a:lnTo>
                  <a:lnTo>
                    <a:pt x="248651" y="2760162"/>
                  </a:lnTo>
                  <a:lnTo>
                    <a:pt x="233708" y="2741613"/>
                  </a:lnTo>
                  <a:lnTo>
                    <a:pt x="204700" y="2700367"/>
                  </a:lnTo>
                  <a:lnTo>
                    <a:pt x="201762" y="2696369"/>
                  </a:lnTo>
                  <a:lnTo>
                    <a:pt x="200780" y="2694793"/>
                  </a:lnTo>
                  <a:lnTo>
                    <a:pt x="193236" y="2684066"/>
                  </a:lnTo>
                  <a:lnTo>
                    <a:pt x="156334" y="2624138"/>
                  </a:lnTo>
                  <a:lnTo>
                    <a:pt x="122607" y="2561828"/>
                  </a:lnTo>
                  <a:lnTo>
                    <a:pt x="92848" y="2497138"/>
                  </a:lnTo>
                  <a:lnTo>
                    <a:pt x="67057" y="2430066"/>
                  </a:lnTo>
                  <a:lnTo>
                    <a:pt x="45631" y="2361010"/>
                  </a:lnTo>
                  <a:lnTo>
                    <a:pt x="28172" y="2289969"/>
                  </a:lnTo>
                  <a:lnTo>
                    <a:pt x="14681" y="2216944"/>
                  </a:lnTo>
                  <a:lnTo>
                    <a:pt x="13091" y="2203943"/>
                  </a:lnTo>
                  <a:lnTo>
                    <a:pt x="12308" y="2199481"/>
                  </a:lnTo>
                  <a:lnTo>
                    <a:pt x="6350" y="2152650"/>
                  </a:lnTo>
                  <a:lnTo>
                    <a:pt x="6869" y="2153071"/>
                  </a:lnTo>
                  <a:lnTo>
                    <a:pt x="5555" y="2142331"/>
                  </a:lnTo>
                  <a:lnTo>
                    <a:pt x="397" y="2066528"/>
                  </a:lnTo>
                  <a:lnTo>
                    <a:pt x="0" y="1988741"/>
                  </a:lnTo>
                  <a:lnTo>
                    <a:pt x="3571" y="1909366"/>
                  </a:lnTo>
                  <a:lnTo>
                    <a:pt x="12301" y="1828800"/>
                  </a:lnTo>
                  <a:lnTo>
                    <a:pt x="24998" y="1747044"/>
                  </a:lnTo>
                  <a:lnTo>
                    <a:pt x="42456" y="1664097"/>
                  </a:lnTo>
                  <a:lnTo>
                    <a:pt x="53963" y="1622425"/>
                  </a:lnTo>
                  <a:lnTo>
                    <a:pt x="65073" y="1580356"/>
                  </a:lnTo>
                  <a:lnTo>
                    <a:pt x="92055" y="1497410"/>
                  </a:lnTo>
                  <a:lnTo>
                    <a:pt x="122607" y="1415653"/>
                  </a:lnTo>
                  <a:lnTo>
                    <a:pt x="157525" y="1335088"/>
                  </a:lnTo>
                  <a:lnTo>
                    <a:pt x="196410" y="1255713"/>
                  </a:lnTo>
                  <a:lnTo>
                    <a:pt x="238469" y="1177925"/>
                  </a:lnTo>
                  <a:lnTo>
                    <a:pt x="284100" y="1101725"/>
                  </a:lnTo>
                  <a:lnTo>
                    <a:pt x="333698" y="1027113"/>
                  </a:lnTo>
                  <a:lnTo>
                    <a:pt x="386074" y="954088"/>
                  </a:lnTo>
                  <a:lnTo>
                    <a:pt x="441624" y="883841"/>
                  </a:lnTo>
                  <a:lnTo>
                    <a:pt x="500349" y="814388"/>
                  </a:lnTo>
                  <a:lnTo>
                    <a:pt x="561454" y="747316"/>
                  </a:lnTo>
                  <a:lnTo>
                    <a:pt x="625734" y="683022"/>
                  </a:lnTo>
                  <a:lnTo>
                    <a:pt x="692394" y="620316"/>
                  </a:lnTo>
                  <a:lnTo>
                    <a:pt x="761832" y="560388"/>
                  </a:lnTo>
                  <a:lnTo>
                    <a:pt x="833650" y="502444"/>
                  </a:lnTo>
                  <a:lnTo>
                    <a:pt x="907056" y="447675"/>
                  </a:lnTo>
                  <a:lnTo>
                    <a:pt x="983239" y="395288"/>
                  </a:lnTo>
                  <a:lnTo>
                    <a:pt x="1060612" y="345678"/>
                  </a:lnTo>
                  <a:lnTo>
                    <a:pt x="1139970" y="298847"/>
                  </a:lnTo>
                  <a:lnTo>
                    <a:pt x="1221311" y="255191"/>
                  </a:lnTo>
                  <a:lnTo>
                    <a:pt x="1303446" y="214709"/>
                  </a:lnTo>
                  <a:lnTo>
                    <a:pt x="1387962" y="177006"/>
                  </a:lnTo>
                  <a:lnTo>
                    <a:pt x="1472874" y="142875"/>
                  </a:lnTo>
                  <a:lnTo>
                    <a:pt x="1558977" y="112316"/>
                  </a:lnTo>
                  <a:lnTo>
                    <a:pt x="1645873" y="84931"/>
                  </a:lnTo>
                  <a:lnTo>
                    <a:pt x="1734357" y="61119"/>
                  </a:lnTo>
                  <a:lnTo>
                    <a:pt x="1822840" y="41275"/>
                  </a:lnTo>
                  <a:lnTo>
                    <a:pt x="1912117" y="24606"/>
                  </a:lnTo>
                  <a:lnTo>
                    <a:pt x="2001791" y="13097"/>
                  </a:lnTo>
                  <a:lnTo>
                    <a:pt x="2091862" y="3969"/>
                  </a:lnTo>
                  <a:close/>
                </a:path>
              </a:pathLst>
            </a:custGeom>
            <a:solidFill>
              <a:srgbClr val="EC1C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a:p>
          </p:txBody>
        </p:sp>
        <p:sp>
          <p:nvSpPr>
            <p:cNvPr id="27" name="Freeform 6"/>
            <p:cNvSpPr>
              <a:spLocks/>
            </p:cNvSpPr>
            <p:nvPr/>
          </p:nvSpPr>
          <p:spPr bwMode="auto">
            <a:xfrm>
              <a:off x="6221130" y="2049228"/>
              <a:ext cx="2250660" cy="2036780"/>
            </a:xfrm>
            <a:custGeom>
              <a:avLst/>
              <a:gdLst>
                <a:gd name="connsiteX0" fmla="*/ 1769114 w 2906713"/>
                <a:gd name="connsiteY0" fmla="*/ 0 h 2630488"/>
                <a:gd name="connsiteX1" fmla="*/ 1805631 w 2906713"/>
                <a:gd name="connsiteY1" fmla="*/ 0 h 2630488"/>
                <a:gd name="connsiteX2" fmla="*/ 1842149 w 2906713"/>
                <a:gd name="connsiteY2" fmla="*/ 0 h 2630488"/>
                <a:gd name="connsiteX3" fmla="*/ 1913199 w 2906713"/>
                <a:gd name="connsiteY3" fmla="*/ 3572 h 2630488"/>
                <a:gd name="connsiteX4" fmla="*/ 1982662 w 2906713"/>
                <a:gd name="connsiteY4" fmla="*/ 10320 h 2630488"/>
                <a:gd name="connsiteX5" fmla="*/ 2050140 w 2906713"/>
                <a:gd name="connsiteY5" fmla="*/ 19847 h 2630488"/>
                <a:gd name="connsiteX6" fmla="*/ 2115633 w 2906713"/>
                <a:gd name="connsiteY6" fmla="*/ 33343 h 2630488"/>
                <a:gd name="connsiteX7" fmla="*/ 2178348 w 2906713"/>
                <a:gd name="connsiteY7" fmla="*/ 49220 h 2630488"/>
                <a:gd name="connsiteX8" fmla="*/ 2239475 w 2906713"/>
                <a:gd name="connsiteY8" fmla="*/ 69067 h 2630488"/>
                <a:gd name="connsiteX9" fmla="*/ 2298617 w 2906713"/>
                <a:gd name="connsiteY9" fmla="*/ 90898 h 2630488"/>
                <a:gd name="connsiteX10" fmla="*/ 2355378 w 2906713"/>
                <a:gd name="connsiteY10" fmla="*/ 115905 h 2630488"/>
                <a:gd name="connsiteX11" fmla="*/ 2409361 w 2906713"/>
                <a:gd name="connsiteY11" fmla="*/ 143691 h 2630488"/>
                <a:gd name="connsiteX12" fmla="*/ 2461358 w 2906713"/>
                <a:gd name="connsiteY12" fmla="*/ 173858 h 2630488"/>
                <a:gd name="connsiteX13" fmla="*/ 2510181 w 2906713"/>
                <a:gd name="connsiteY13" fmla="*/ 206803 h 2630488"/>
                <a:gd name="connsiteX14" fmla="*/ 2557018 w 2906713"/>
                <a:gd name="connsiteY14" fmla="*/ 242130 h 2630488"/>
                <a:gd name="connsiteX15" fmla="*/ 2601078 w 2906713"/>
                <a:gd name="connsiteY15" fmla="*/ 280236 h 2630488"/>
                <a:gd name="connsiteX16" fmla="*/ 2642755 w 2906713"/>
                <a:gd name="connsiteY16" fmla="*/ 320327 h 2630488"/>
                <a:gd name="connsiteX17" fmla="*/ 2681257 w 2906713"/>
                <a:gd name="connsiteY17" fmla="*/ 363196 h 2630488"/>
                <a:gd name="connsiteX18" fmla="*/ 2717378 w 2906713"/>
                <a:gd name="connsiteY18" fmla="*/ 407255 h 2630488"/>
                <a:gd name="connsiteX19" fmla="*/ 2750323 w 2906713"/>
                <a:gd name="connsiteY19" fmla="*/ 454094 h 2630488"/>
                <a:gd name="connsiteX20" fmla="*/ 2755816 w 2906713"/>
                <a:gd name="connsiteY20" fmla="*/ 463175 h 2630488"/>
                <a:gd name="connsiteX21" fmla="*/ 2773277 w 2906713"/>
                <a:gd name="connsiteY21" fmla="*/ 490687 h 2630488"/>
                <a:gd name="connsiteX22" fmla="*/ 2779246 w 2906713"/>
                <a:gd name="connsiteY22" fmla="*/ 501913 h 2630488"/>
                <a:gd name="connsiteX23" fmla="*/ 2780093 w 2906713"/>
                <a:gd name="connsiteY23" fmla="*/ 503314 h 2630488"/>
                <a:gd name="connsiteX24" fmla="*/ 2807481 w 2906713"/>
                <a:gd name="connsiteY24" fmla="*/ 553724 h 2630488"/>
                <a:gd name="connsiteX25" fmla="*/ 2811529 w 2906713"/>
                <a:gd name="connsiteY25" fmla="*/ 562630 h 2630488"/>
                <a:gd name="connsiteX26" fmla="*/ 2815803 w 2906713"/>
                <a:gd name="connsiteY26" fmla="*/ 570669 h 2630488"/>
                <a:gd name="connsiteX27" fmla="*/ 2825840 w 2906713"/>
                <a:gd name="connsiteY27" fmla="*/ 594116 h 2630488"/>
                <a:gd name="connsiteX28" fmla="*/ 2831296 w 2906713"/>
                <a:gd name="connsiteY28" fmla="*/ 606120 h 2630488"/>
                <a:gd name="connsiteX29" fmla="*/ 2852334 w 2906713"/>
                <a:gd name="connsiteY29" fmla="*/ 660500 h 2630488"/>
                <a:gd name="connsiteX30" fmla="*/ 2869798 w 2906713"/>
                <a:gd name="connsiteY30" fmla="*/ 716071 h 2630488"/>
                <a:gd name="connsiteX31" fmla="*/ 2883691 w 2906713"/>
                <a:gd name="connsiteY31" fmla="*/ 773626 h 2630488"/>
                <a:gd name="connsiteX32" fmla="*/ 2894805 w 2906713"/>
                <a:gd name="connsiteY32" fmla="*/ 832770 h 2630488"/>
                <a:gd name="connsiteX33" fmla="*/ 2901950 w 2906713"/>
                <a:gd name="connsiteY33" fmla="*/ 893104 h 2630488"/>
                <a:gd name="connsiteX34" fmla="*/ 2906316 w 2906713"/>
                <a:gd name="connsiteY34" fmla="*/ 955026 h 2630488"/>
                <a:gd name="connsiteX35" fmla="*/ 2906713 w 2906713"/>
                <a:gd name="connsiteY35" fmla="*/ 1018138 h 2630488"/>
                <a:gd name="connsiteX36" fmla="*/ 2903538 w 2906713"/>
                <a:gd name="connsiteY36" fmla="*/ 1082442 h 2630488"/>
                <a:gd name="connsiteX37" fmla="*/ 2896790 w 2906713"/>
                <a:gd name="connsiteY37" fmla="*/ 1147936 h 2630488"/>
                <a:gd name="connsiteX38" fmla="*/ 2886073 w 2906713"/>
                <a:gd name="connsiteY38" fmla="*/ 1214224 h 2630488"/>
                <a:gd name="connsiteX39" fmla="*/ 2871783 w 2906713"/>
                <a:gd name="connsiteY39" fmla="*/ 1280909 h 2630488"/>
                <a:gd name="connsiteX40" fmla="*/ 2863051 w 2906713"/>
                <a:gd name="connsiteY40" fmla="*/ 1315443 h 2630488"/>
                <a:gd name="connsiteX41" fmla="*/ 2853922 w 2906713"/>
                <a:gd name="connsiteY41" fmla="*/ 1349579 h 2630488"/>
                <a:gd name="connsiteX42" fmla="*/ 2832090 w 2906713"/>
                <a:gd name="connsiteY42" fmla="*/ 1416264 h 2630488"/>
                <a:gd name="connsiteX43" fmla="*/ 2807084 w 2906713"/>
                <a:gd name="connsiteY43" fmla="*/ 1482552 h 2630488"/>
                <a:gd name="connsiteX44" fmla="*/ 2779299 w 2906713"/>
                <a:gd name="connsiteY44" fmla="*/ 1548047 h 2630488"/>
                <a:gd name="connsiteX45" fmla="*/ 2747941 w 2906713"/>
                <a:gd name="connsiteY45" fmla="*/ 1612350 h 2630488"/>
                <a:gd name="connsiteX46" fmla="*/ 2713409 w 2906713"/>
                <a:gd name="connsiteY46" fmla="*/ 1675463 h 2630488"/>
                <a:gd name="connsiteX47" fmla="*/ 2676097 w 2906713"/>
                <a:gd name="connsiteY47" fmla="*/ 1737385 h 2630488"/>
                <a:gd name="connsiteX48" fmla="*/ 2636007 w 2906713"/>
                <a:gd name="connsiteY48" fmla="*/ 1797719 h 2630488"/>
                <a:gd name="connsiteX49" fmla="*/ 2593933 w 2906713"/>
                <a:gd name="connsiteY49" fmla="*/ 1856862 h 2630488"/>
                <a:gd name="connsiteX50" fmla="*/ 2548683 w 2906713"/>
                <a:gd name="connsiteY50" fmla="*/ 1914418 h 2630488"/>
                <a:gd name="connsiteX51" fmla="*/ 2500654 w 2906713"/>
                <a:gd name="connsiteY51" fmla="*/ 1969988 h 2630488"/>
                <a:gd name="connsiteX52" fmla="*/ 2451435 w 2906713"/>
                <a:gd name="connsiteY52" fmla="*/ 2024368 h 2630488"/>
                <a:gd name="connsiteX53" fmla="*/ 2399041 w 2906713"/>
                <a:gd name="connsiteY53" fmla="*/ 2076764 h 2630488"/>
                <a:gd name="connsiteX54" fmla="*/ 2345058 w 2906713"/>
                <a:gd name="connsiteY54" fmla="*/ 2127175 h 2630488"/>
                <a:gd name="connsiteX55" fmla="*/ 2288694 w 2906713"/>
                <a:gd name="connsiteY55" fmla="*/ 2176395 h 2630488"/>
                <a:gd name="connsiteX56" fmla="*/ 2230743 w 2906713"/>
                <a:gd name="connsiteY56" fmla="*/ 2222836 h 2630488"/>
                <a:gd name="connsiteX57" fmla="*/ 2171203 w 2906713"/>
                <a:gd name="connsiteY57" fmla="*/ 2267293 h 2630488"/>
                <a:gd name="connsiteX58" fmla="*/ 2109282 w 2906713"/>
                <a:gd name="connsiteY58" fmla="*/ 2310162 h 2630488"/>
                <a:gd name="connsiteX59" fmla="*/ 2046567 w 2906713"/>
                <a:gd name="connsiteY59" fmla="*/ 2350252 h 2630488"/>
                <a:gd name="connsiteX60" fmla="*/ 1982265 w 2906713"/>
                <a:gd name="connsiteY60" fmla="*/ 2388358 h 2630488"/>
                <a:gd name="connsiteX61" fmla="*/ 1916375 w 2906713"/>
                <a:gd name="connsiteY61" fmla="*/ 2423685 h 2630488"/>
                <a:gd name="connsiteX62" fmla="*/ 1849691 w 2906713"/>
                <a:gd name="connsiteY62" fmla="*/ 2456631 h 2630488"/>
                <a:gd name="connsiteX63" fmla="*/ 1781022 w 2906713"/>
                <a:gd name="connsiteY63" fmla="*/ 2486798 h 2630488"/>
                <a:gd name="connsiteX64" fmla="*/ 1711956 w 2906713"/>
                <a:gd name="connsiteY64" fmla="*/ 2514583 h 2630488"/>
                <a:gd name="connsiteX65" fmla="*/ 1642097 w 2906713"/>
                <a:gd name="connsiteY65" fmla="*/ 2539590 h 2630488"/>
                <a:gd name="connsiteX66" fmla="*/ 1571840 w 2906713"/>
                <a:gd name="connsiteY66" fmla="*/ 2561421 h 2630488"/>
                <a:gd name="connsiteX67" fmla="*/ 1499996 w 2906713"/>
                <a:gd name="connsiteY67" fmla="*/ 2581268 h 2630488"/>
                <a:gd name="connsiteX68" fmla="*/ 1428152 w 2906713"/>
                <a:gd name="connsiteY68" fmla="*/ 2597146 h 2630488"/>
                <a:gd name="connsiteX69" fmla="*/ 1356307 w 2906713"/>
                <a:gd name="connsiteY69" fmla="*/ 2610244 h 2630488"/>
                <a:gd name="connsiteX70" fmla="*/ 1282876 w 2906713"/>
                <a:gd name="connsiteY70" fmla="*/ 2620168 h 2630488"/>
                <a:gd name="connsiteX71" fmla="*/ 1210634 w 2906713"/>
                <a:gd name="connsiteY71" fmla="*/ 2626916 h 2630488"/>
                <a:gd name="connsiteX72" fmla="*/ 1137599 w 2906713"/>
                <a:gd name="connsiteY72" fmla="*/ 2630488 h 2630488"/>
                <a:gd name="connsiteX73" fmla="*/ 1101082 w 2906713"/>
                <a:gd name="connsiteY73" fmla="*/ 2630488 h 2630488"/>
                <a:gd name="connsiteX74" fmla="*/ 1064564 w 2906713"/>
                <a:gd name="connsiteY74" fmla="*/ 2630488 h 2630488"/>
                <a:gd name="connsiteX75" fmla="*/ 993514 w 2906713"/>
                <a:gd name="connsiteY75" fmla="*/ 2626916 h 2630488"/>
                <a:gd name="connsiteX76" fmla="*/ 924052 w 2906713"/>
                <a:gd name="connsiteY76" fmla="*/ 2620168 h 2630488"/>
                <a:gd name="connsiteX77" fmla="*/ 856574 w 2906713"/>
                <a:gd name="connsiteY77" fmla="*/ 2610244 h 2630488"/>
                <a:gd name="connsiteX78" fmla="*/ 791080 w 2906713"/>
                <a:gd name="connsiteY78" fmla="*/ 2597146 h 2630488"/>
                <a:gd name="connsiteX79" fmla="*/ 728365 w 2906713"/>
                <a:gd name="connsiteY79" fmla="*/ 2581268 h 2630488"/>
                <a:gd name="connsiteX80" fmla="*/ 667238 w 2906713"/>
                <a:gd name="connsiteY80" fmla="*/ 2561421 h 2630488"/>
                <a:gd name="connsiteX81" fmla="*/ 608096 w 2906713"/>
                <a:gd name="connsiteY81" fmla="*/ 2539590 h 2630488"/>
                <a:gd name="connsiteX82" fmla="*/ 551335 w 2906713"/>
                <a:gd name="connsiteY82" fmla="*/ 2514583 h 2630488"/>
                <a:gd name="connsiteX83" fmla="*/ 497353 w 2906713"/>
                <a:gd name="connsiteY83" fmla="*/ 2486798 h 2630488"/>
                <a:gd name="connsiteX84" fmla="*/ 445355 w 2906713"/>
                <a:gd name="connsiteY84" fmla="*/ 2456631 h 2630488"/>
                <a:gd name="connsiteX85" fmla="*/ 396533 w 2906713"/>
                <a:gd name="connsiteY85" fmla="*/ 2423685 h 2630488"/>
                <a:gd name="connsiteX86" fmla="*/ 349695 w 2906713"/>
                <a:gd name="connsiteY86" fmla="*/ 2388358 h 2630488"/>
                <a:gd name="connsiteX87" fmla="*/ 305636 w 2906713"/>
                <a:gd name="connsiteY87" fmla="*/ 2350252 h 2630488"/>
                <a:gd name="connsiteX88" fmla="*/ 263958 w 2906713"/>
                <a:gd name="connsiteY88" fmla="*/ 2310162 h 2630488"/>
                <a:gd name="connsiteX89" fmla="*/ 225456 w 2906713"/>
                <a:gd name="connsiteY89" fmla="*/ 2267293 h 2630488"/>
                <a:gd name="connsiteX90" fmla="*/ 189336 w 2906713"/>
                <a:gd name="connsiteY90" fmla="*/ 2222836 h 2630488"/>
                <a:gd name="connsiteX91" fmla="*/ 156390 w 2906713"/>
                <a:gd name="connsiteY91" fmla="*/ 2176395 h 2630488"/>
                <a:gd name="connsiteX92" fmla="*/ 126621 w 2906713"/>
                <a:gd name="connsiteY92" fmla="*/ 2127175 h 2630488"/>
                <a:gd name="connsiteX93" fmla="*/ 99233 w 2906713"/>
                <a:gd name="connsiteY93" fmla="*/ 2076764 h 2630488"/>
                <a:gd name="connsiteX94" fmla="*/ 75417 w 2906713"/>
                <a:gd name="connsiteY94" fmla="*/ 2024368 h 2630488"/>
                <a:gd name="connsiteX95" fmla="*/ 54380 w 2906713"/>
                <a:gd name="connsiteY95" fmla="*/ 1969988 h 2630488"/>
                <a:gd name="connsiteX96" fmla="*/ 36915 w 2906713"/>
                <a:gd name="connsiteY96" fmla="*/ 1914418 h 2630488"/>
                <a:gd name="connsiteX97" fmla="*/ 35898 w 2906713"/>
                <a:gd name="connsiteY97" fmla="*/ 1910206 h 2630488"/>
                <a:gd name="connsiteX98" fmla="*/ 34491 w 2906713"/>
                <a:gd name="connsiteY98" fmla="*/ 1905604 h 2630488"/>
                <a:gd name="connsiteX99" fmla="*/ 25400 w 2906713"/>
                <a:gd name="connsiteY99" fmla="*/ 1867713 h 2630488"/>
                <a:gd name="connsiteX100" fmla="*/ 25602 w 2906713"/>
                <a:gd name="connsiteY100" fmla="*/ 1867549 h 2630488"/>
                <a:gd name="connsiteX101" fmla="*/ 23022 w 2906713"/>
                <a:gd name="connsiteY101" fmla="*/ 1856862 h 2630488"/>
                <a:gd name="connsiteX102" fmla="*/ 11908 w 2906713"/>
                <a:gd name="connsiteY102" fmla="*/ 1797719 h 2630488"/>
                <a:gd name="connsiteX103" fmla="*/ 4763 w 2906713"/>
                <a:gd name="connsiteY103" fmla="*/ 1737385 h 2630488"/>
                <a:gd name="connsiteX104" fmla="*/ 397 w 2906713"/>
                <a:gd name="connsiteY104" fmla="*/ 1675463 h 2630488"/>
                <a:gd name="connsiteX105" fmla="*/ 0 w 2906713"/>
                <a:gd name="connsiteY105" fmla="*/ 1612350 h 2630488"/>
                <a:gd name="connsiteX106" fmla="*/ 3176 w 2906713"/>
                <a:gd name="connsiteY106" fmla="*/ 1548047 h 2630488"/>
                <a:gd name="connsiteX107" fmla="*/ 9923 w 2906713"/>
                <a:gd name="connsiteY107" fmla="*/ 1482552 h 2630488"/>
                <a:gd name="connsiteX108" fmla="*/ 20641 w 2906713"/>
                <a:gd name="connsiteY108" fmla="*/ 1416264 h 2630488"/>
                <a:gd name="connsiteX109" fmla="*/ 34930 w 2906713"/>
                <a:gd name="connsiteY109" fmla="*/ 1349579 h 2630488"/>
                <a:gd name="connsiteX110" fmla="*/ 43662 w 2906713"/>
                <a:gd name="connsiteY110" fmla="*/ 1315443 h 2630488"/>
                <a:gd name="connsiteX111" fmla="*/ 52792 w 2906713"/>
                <a:gd name="connsiteY111" fmla="*/ 1280909 h 2630488"/>
                <a:gd name="connsiteX112" fmla="*/ 74623 w 2906713"/>
                <a:gd name="connsiteY112" fmla="*/ 1214224 h 2630488"/>
                <a:gd name="connsiteX113" fmla="*/ 99629 w 2906713"/>
                <a:gd name="connsiteY113" fmla="*/ 1147936 h 2630488"/>
                <a:gd name="connsiteX114" fmla="*/ 127415 w 2906713"/>
                <a:gd name="connsiteY114" fmla="*/ 1082442 h 2630488"/>
                <a:gd name="connsiteX115" fmla="*/ 158772 w 2906713"/>
                <a:gd name="connsiteY115" fmla="*/ 1018138 h 2630488"/>
                <a:gd name="connsiteX116" fmla="*/ 193305 w 2906713"/>
                <a:gd name="connsiteY116" fmla="*/ 955026 h 2630488"/>
                <a:gd name="connsiteX117" fmla="*/ 230616 w 2906713"/>
                <a:gd name="connsiteY117" fmla="*/ 893104 h 2630488"/>
                <a:gd name="connsiteX118" fmla="*/ 270706 w 2906713"/>
                <a:gd name="connsiteY118" fmla="*/ 832770 h 2630488"/>
                <a:gd name="connsiteX119" fmla="*/ 312780 w 2906713"/>
                <a:gd name="connsiteY119" fmla="*/ 773626 h 2630488"/>
                <a:gd name="connsiteX120" fmla="*/ 358030 w 2906713"/>
                <a:gd name="connsiteY120" fmla="*/ 716071 h 2630488"/>
                <a:gd name="connsiteX121" fmla="*/ 406059 w 2906713"/>
                <a:gd name="connsiteY121" fmla="*/ 660500 h 2630488"/>
                <a:gd name="connsiteX122" fmla="*/ 455278 w 2906713"/>
                <a:gd name="connsiteY122" fmla="*/ 606120 h 2630488"/>
                <a:gd name="connsiteX123" fmla="*/ 507673 w 2906713"/>
                <a:gd name="connsiteY123" fmla="*/ 553724 h 2630488"/>
                <a:gd name="connsiteX124" fmla="*/ 561655 w 2906713"/>
                <a:gd name="connsiteY124" fmla="*/ 503314 h 2630488"/>
                <a:gd name="connsiteX125" fmla="*/ 618019 w 2906713"/>
                <a:gd name="connsiteY125" fmla="*/ 454094 h 2630488"/>
                <a:gd name="connsiteX126" fmla="*/ 675971 w 2906713"/>
                <a:gd name="connsiteY126" fmla="*/ 407255 h 2630488"/>
                <a:gd name="connsiteX127" fmla="*/ 735510 w 2906713"/>
                <a:gd name="connsiteY127" fmla="*/ 363196 h 2630488"/>
                <a:gd name="connsiteX128" fmla="*/ 797431 w 2906713"/>
                <a:gd name="connsiteY128" fmla="*/ 320327 h 2630488"/>
                <a:gd name="connsiteX129" fmla="*/ 860146 w 2906713"/>
                <a:gd name="connsiteY129" fmla="*/ 280236 h 2630488"/>
                <a:gd name="connsiteX130" fmla="*/ 924448 w 2906713"/>
                <a:gd name="connsiteY130" fmla="*/ 242130 h 2630488"/>
                <a:gd name="connsiteX131" fmla="*/ 990339 w 2906713"/>
                <a:gd name="connsiteY131" fmla="*/ 206803 h 2630488"/>
                <a:gd name="connsiteX132" fmla="*/ 1057023 w 2906713"/>
                <a:gd name="connsiteY132" fmla="*/ 173858 h 2630488"/>
                <a:gd name="connsiteX133" fmla="*/ 1125692 w 2906713"/>
                <a:gd name="connsiteY133" fmla="*/ 143691 h 2630488"/>
                <a:gd name="connsiteX134" fmla="*/ 1194757 w 2906713"/>
                <a:gd name="connsiteY134" fmla="*/ 115905 h 2630488"/>
                <a:gd name="connsiteX135" fmla="*/ 1264617 w 2906713"/>
                <a:gd name="connsiteY135" fmla="*/ 90898 h 2630488"/>
                <a:gd name="connsiteX136" fmla="*/ 1334873 w 2906713"/>
                <a:gd name="connsiteY136" fmla="*/ 69067 h 2630488"/>
                <a:gd name="connsiteX137" fmla="*/ 1406717 w 2906713"/>
                <a:gd name="connsiteY137" fmla="*/ 49220 h 2630488"/>
                <a:gd name="connsiteX138" fmla="*/ 1478562 w 2906713"/>
                <a:gd name="connsiteY138" fmla="*/ 33343 h 2630488"/>
                <a:gd name="connsiteX139" fmla="*/ 1550406 w 2906713"/>
                <a:gd name="connsiteY139" fmla="*/ 19847 h 2630488"/>
                <a:gd name="connsiteX140" fmla="*/ 1623838 w 2906713"/>
                <a:gd name="connsiteY140" fmla="*/ 10320 h 2630488"/>
                <a:gd name="connsiteX141" fmla="*/ 1696079 w 2906713"/>
                <a:gd name="connsiteY141" fmla="*/ 3572 h 263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2906713" h="2630488">
                  <a:moveTo>
                    <a:pt x="1769114" y="0"/>
                  </a:moveTo>
                  <a:lnTo>
                    <a:pt x="1805631" y="0"/>
                  </a:lnTo>
                  <a:lnTo>
                    <a:pt x="1842149" y="0"/>
                  </a:lnTo>
                  <a:lnTo>
                    <a:pt x="1913199" y="3572"/>
                  </a:lnTo>
                  <a:lnTo>
                    <a:pt x="1982662" y="10320"/>
                  </a:lnTo>
                  <a:lnTo>
                    <a:pt x="2050140" y="19847"/>
                  </a:lnTo>
                  <a:lnTo>
                    <a:pt x="2115633" y="33343"/>
                  </a:lnTo>
                  <a:lnTo>
                    <a:pt x="2178348" y="49220"/>
                  </a:lnTo>
                  <a:lnTo>
                    <a:pt x="2239475" y="69067"/>
                  </a:lnTo>
                  <a:lnTo>
                    <a:pt x="2298617" y="90898"/>
                  </a:lnTo>
                  <a:lnTo>
                    <a:pt x="2355378" y="115905"/>
                  </a:lnTo>
                  <a:lnTo>
                    <a:pt x="2409361" y="143691"/>
                  </a:lnTo>
                  <a:lnTo>
                    <a:pt x="2461358" y="173858"/>
                  </a:lnTo>
                  <a:lnTo>
                    <a:pt x="2510181" y="206803"/>
                  </a:lnTo>
                  <a:lnTo>
                    <a:pt x="2557018" y="242130"/>
                  </a:lnTo>
                  <a:lnTo>
                    <a:pt x="2601078" y="280236"/>
                  </a:lnTo>
                  <a:lnTo>
                    <a:pt x="2642755" y="320327"/>
                  </a:lnTo>
                  <a:lnTo>
                    <a:pt x="2681257" y="363196"/>
                  </a:lnTo>
                  <a:lnTo>
                    <a:pt x="2717378" y="407255"/>
                  </a:lnTo>
                  <a:lnTo>
                    <a:pt x="2750323" y="454094"/>
                  </a:lnTo>
                  <a:lnTo>
                    <a:pt x="2755816" y="463175"/>
                  </a:lnTo>
                  <a:lnTo>
                    <a:pt x="2773277" y="490687"/>
                  </a:lnTo>
                  <a:lnTo>
                    <a:pt x="2779246" y="501913"/>
                  </a:lnTo>
                  <a:lnTo>
                    <a:pt x="2780093" y="503314"/>
                  </a:lnTo>
                  <a:lnTo>
                    <a:pt x="2807481" y="553724"/>
                  </a:lnTo>
                  <a:lnTo>
                    <a:pt x="2811529" y="562630"/>
                  </a:lnTo>
                  <a:lnTo>
                    <a:pt x="2815803" y="570669"/>
                  </a:lnTo>
                  <a:lnTo>
                    <a:pt x="2825840" y="594116"/>
                  </a:lnTo>
                  <a:lnTo>
                    <a:pt x="2831296" y="606120"/>
                  </a:lnTo>
                  <a:lnTo>
                    <a:pt x="2852334" y="660500"/>
                  </a:lnTo>
                  <a:lnTo>
                    <a:pt x="2869798" y="716071"/>
                  </a:lnTo>
                  <a:lnTo>
                    <a:pt x="2883691" y="773626"/>
                  </a:lnTo>
                  <a:lnTo>
                    <a:pt x="2894805" y="832770"/>
                  </a:lnTo>
                  <a:lnTo>
                    <a:pt x="2901950" y="893104"/>
                  </a:lnTo>
                  <a:lnTo>
                    <a:pt x="2906316" y="955026"/>
                  </a:lnTo>
                  <a:lnTo>
                    <a:pt x="2906713" y="1018138"/>
                  </a:lnTo>
                  <a:lnTo>
                    <a:pt x="2903538" y="1082442"/>
                  </a:lnTo>
                  <a:lnTo>
                    <a:pt x="2896790" y="1147936"/>
                  </a:lnTo>
                  <a:lnTo>
                    <a:pt x="2886073" y="1214224"/>
                  </a:lnTo>
                  <a:lnTo>
                    <a:pt x="2871783" y="1280909"/>
                  </a:lnTo>
                  <a:lnTo>
                    <a:pt x="2863051" y="1315443"/>
                  </a:lnTo>
                  <a:lnTo>
                    <a:pt x="2853922" y="1349579"/>
                  </a:lnTo>
                  <a:lnTo>
                    <a:pt x="2832090" y="1416264"/>
                  </a:lnTo>
                  <a:lnTo>
                    <a:pt x="2807084" y="1482552"/>
                  </a:lnTo>
                  <a:lnTo>
                    <a:pt x="2779299" y="1548047"/>
                  </a:lnTo>
                  <a:lnTo>
                    <a:pt x="2747941" y="1612350"/>
                  </a:lnTo>
                  <a:lnTo>
                    <a:pt x="2713409" y="1675463"/>
                  </a:lnTo>
                  <a:lnTo>
                    <a:pt x="2676097" y="1737385"/>
                  </a:lnTo>
                  <a:lnTo>
                    <a:pt x="2636007" y="1797719"/>
                  </a:lnTo>
                  <a:lnTo>
                    <a:pt x="2593933" y="1856862"/>
                  </a:lnTo>
                  <a:lnTo>
                    <a:pt x="2548683" y="1914418"/>
                  </a:lnTo>
                  <a:lnTo>
                    <a:pt x="2500654" y="1969988"/>
                  </a:lnTo>
                  <a:lnTo>
                    <a:pt x="2451435" y="2024368"/>
                  </a:lnTo>
                  <a:lnTo>
                    <a:pt x="2399041" y="2076764"/>
                  </a:lnTo>
                  <a:lnTo>
                    <a:pt x="2345058" y="2127175"/>
                  </a:lnTo>
                  <a:lnTo>
                    <a:pt x="2288694" y="2176395"/>
                  </a:lnTo>
                  <a:lnTo>
                    <a:pt x="2230743" y="2222836"/>
                  </a:lnTo>
                  <a:lnTo>
                    <a:pt x="2171203" y="2267293"/>
                  </a:lnTo>
                  <a:lnTo>
                    <a:pt x="2109282" y="2310162"/>
                  </a:lnTo>
                  <a:lnTo>
                    <a:pt x="2046567" y="2350252"/>
                  </a:lnTo>
                  <a:lnTo>
                    <a:pt x="1982265" y="2388358"/>
                  </a:lnTo>
                  <a:lnTo>
                    <a:pt x="1916375" y="2423685"/>
                  </a:lnTo>
                  <a:lnTo>
                    <a:pt x="1849691" y="2456631"/>
                  </a:lnTo>
                  <a:lnTo>
                    <a:pt x="1781022" y="2486798"/>
                  </a:lnTo>
                  <a:lnTo>
                    <a:pt x="1711956" y="2514583"/>
                  </a:lnTo>
                  <a:lnTo>
                    <a:pt x="1642097" y="2539590"/>
                  </a:lnTo>
                  <a:lnTo>
                    <a:pt x="1571840" y="2561421"/>
                  </a:lnTo>
                  <a:lnTo>
                    <a:pt x="1499996" y="2581268"/>
                  </a:lnTo>
                  <a:lnTo>
                    <a:pt x="1428152" y="2597146"/>
                  </a:lnTo>
                  <a:lnTo>
                    <a:pt x="1356307" y="2610244"/>
                  </a:lnTo>
                  <a:lnTo>
                    <a:pt x="1282876" y="2620168"/>
                  </a:lnTo>
                  <a:lnTo>
                    <a:pt x="1210634" y="2626916"/>
                  </a:lnTo>
                  <a:lnTo>
                    <a:pt x="1137599" y="2630488"/>
                  </a:lnTo>
                  <a:lnTo>
                    <a:pt x="1101082" y="2630488"/>
                  </a:lnTo>
                  <a:lnTo>
                    <a:pt x="1064564" y="2630488"/>
                  </a:lnTo>
                  <a:lnTo>
                    <a:pt x="993514" y="2626916"/>
                  </a:lnTo>
                  <a:lnTo>
                    <a:pt x="924052" y="2620168"/>
                  </a:lnTo>
                  <a:lnTo>
                    <a:pt x="856574" y="2610244"/>
                  </a:lnTo>
                  <a:lnTo>
                    <a:pt x="791080" y="2597146"/>
                  </a:lnTo>
                  <a:lnTo>
                    <a:pt x="728365" y="2581268"/>
                  </a:lnTo>
                  <a:lnTo>
                    <a:pt x="667238" y="2561421"/>
                  </a:lnTo>
                  <a:lnTo>
                    <a:pt x="608096" y="2539590"/>
                  </a:lnTo>
                  <a:lnTo>
                    <a:pt x="551335" y="2514583"/>
                  </a:lnTo>
                  <a:lnTo>
                    <a:pt x="497353" y="2486798"/>
                  </a:lnTo>
                  <a:lnTo>
                    <a:pt x="445355" y="2456631"/>
                  </a:lnTo>
                  <a:lnTo>
                    <a:pt x="396533" y="2423685"/>
                  </a:lnTo>
                  <a:lnTo>
                    <a:pt x="349695" y="2388358"/>
                  </a:lnTo>
                  <a:lnTo>
                    <a:pt x="305636" y="2350252"/>
                  </a:lnTo>
                  <a:lnTo>
                    <a:pt x="263958" y="2310162"/>
                  </a:lnTo>
                  <a:lnTo>
                    <a:pt x="225456" y="2267293"/>
                  </a:lnTo>
                  <a:lnTo>
                    <a:pt x="189336" y="2222836"/>
                  </a:lnTo>
                  <a:lnTo>
                    <a:pt x="156390" y="2176395"/>
                  </a:lnTo>
                  <a:lnTo>
                    <a:pt x="126621" y="2127175"/>
                  </a:lnTo>
                  <a:lnTo>
                    <a:pt x="99233" y="2076764"/>
                  </a:lnTo>
                  <a:lnTo>
                    <a:pt x="75417" y="2024368"/>
                  </a:lnTo>
                  <a:lnTo>
                    <a:pt x="54380" y="1969988"/>
                  </a:lnTo>
                  <a:lnTo>
                    <a:pt x="36915" y="1914418"/>
                  </a:lnTo>
                  <a:lnTo>
                    <a:pt x="35898" y="1910206"/>
                  </a:lnTo>
                  <a:lnTo>
                    <a:pt x="34491" y="1905604"/>
                  </a:lnTo>
                  <a:lnTo>
                    <a:pt x="25400" y="1867713"/>
                  </a:lnTo>
                  <a:lnTo>
                    <a:pt x="25602" y="1867549"/>
                  </a:lnTo>
                  <a:lnTo>
                    <a:pt x="23022" y="1856862"/>
                  </a:lnTo>
                  <a:lnTo>
                    <a:pt x="11908" y="1797719"/>
                  </a:lnTo>
                  <a:lnTo>
                    <a:pt x="4763" y="1737385"/>
                  </a:lnTo>
                  <a:lnTo>
                    <a:pt x="397" y="1675463"/>
                  </a:lnTo>
                  <a:lnTo>
                    <a:pt x="0" y="1612350"/>
                  </a:lnTo>
                  <a:lnTo>
                    <a:pt x="3176" y="1548047"/>
                  </a:lnTo>
                  <a:lnTo>
                    <a:pt x="9923" y="1482552"/>
                  </a:lnTo>
                  <a:lnTo>
                    <a:pt x="20641" y="1416264"/>
                  </a:lnTo>
                  <a:lnTo>
                    <a:pt x="34930" y="1349579"/>
                  </a:lnTo>
                  <a:lnTo>
                    <a:pt x="43662" y="1315443"/>
                  </a:lnTo>
                  <a:lnTo>
                    <a:pt x="52792" y="1280909"/>
                  </a:lnTo>
                  <a:lnTo>
                    <a:pt x="74623" y="1214224"/>
                  </a:lnTo>
                  <a:lnTo>
                    <a:pt x="99629" y="1147936"/>
                  </a:lnTo>
                  <a:lnTo>
                    <a:pt x="127415" y="1082442"/>
                  </a:lnTo>
                  <a:lnTo>
                    <a:pt x="158772" y="1018138"/>
                  </a:lnTo>
                  <a:lnTo>
                    <a:pt x="193305" y="955026"/>
                  </a:lnTo>
                  <a:lnTo>
                    <a:pt x="230616" y="893104"/>
                  </a:lnTo>
                  <a:lnTo>
                    <a:pt x="270706" y="832770"/>
                  </a:lnTo>
                  <a:lnTo>
                    <a:pt x="312780" y="773626"/>
                  </a:lnTo>
                  <a:lnTo>
                    <a:pt x="358030" y="716071"/>
                  </a:lnTo>
                  <a:lnTo>
                    <a:pt x="406059" y="660500"/>
                  </a:lnTo>
                  <a:lnTo>
                    <a:pt x="455278" y="606120"/>
                  </a:lnTo>
                  <a:lnTo>
                    <a:pt x="507673" y="553724"/>
                  </a:lnTo>
                  <a:lnTo>
                    <a:pt x="561655" y="503314"/>
                  </a:lnTo>
                  <a:lnTo>
                    <a:pt x="618019" y="454094"/>
                  </a:lnTo>
                  <a:lnTo>
                    <a:pt x="675971" y="407255"/>
                  </a:lnTo>
                  <a:lnTo>
                    <a:pt x="735510" y="363196"/>
                  </a:lnTo>
                  <a:lnTo>
                    <a:pt x="797431" y="320327"/>
                  </a:lnTo>
                  <a:lnTo>
                    <a:pt x="860146" y="280236"/>
                  </a:lnTo>
                  <a:lnTo>
                    <a:pt x="924448" y="242130"/>
                  </a:lnTo>
                  <a:lnTo>
                    <a:pt x="990339" y="206803"/>
                  </a:lnTo>
                  <a:lnTo>
                    <a:pt x="1057023" y="173858"/>
                  </a:lnTo>
                  <a:lnTo>
                    <a:pt x="1125692" y="143691"/>
                  </a:lnTo>
                  <a:lnTo>
                    <a:pt x="1194757" y="115905"/>
                  </a:lnTo>
                  <a:lnTo>
                    <a:pt x="1264617" y="90898"/>
                  </a:lnTo>
                  <a:lnTo>
                    <a:pt x="1334873" y="69067"/>
                  </a:lnTo>
                  <a:lnTo>
                    <a:pt x="1406717" y="49220"/>
                  </a:lnTo>
                  <a:lnTo>
                    <a:pt x="1478562" y="33343"/>
                  </a:lnTo>
                  <a:lnTo>
                    <a:pt x="1550406" y="19847"/>
                  </a:lnTo>
                  <a:lnTo>
                    <a:pt x="1623838" y="10320"/>
                  </a:lnTo>
                  <a:lnTo>
                    <a:pt x="1696079" y="35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a:p>
          </p:txBody>
        </p:sp>
        <p:sp>
          <p:nvSpPr>
            <p:cNvPr id="28" name="Freeform 7"/>
            <p:cNvSpPr>
              <a:spLocks/>
            </p:cNvSpPr>
            <p:nvPr/>
          </p:nvSpPr>
          <p:spPr bwMode="auto">
            <a:xfrm>
              <a:off x="6368633" y="2183210"/>
              <a:ext cx="1954423" cy="1768815"/>
            </a:xfrm>
            <a:custGeom>
              <a:avLst/>
              <a:gdLst>
                <a:gd name="connsiteX0" fmla="*/ 1536062 w 2524125"/>
                <a:gd name="connsiteY0" fmla="*/ 0 h 2284413"/>
                <a:gd name="connsiteX1" fmla="*/ 1568204 w 2524125"/>
                <a:gd name="connsiteY1" fmla="*/ 0 h 2284413"/>
                <a:gd name="connsiteX2" fmla="*/ 1599552 w 2524125"/>
                <a:gd name="connsiteY2" fmla="*/ 0 h 2284413"/>
                <a:gd name="connsiteX3" fmla="*/ 1661851 w 2524125"/>
                <a:gd name="connsiteY3" fmla="*/ 3175 h 2284413"/>
                <a:gd name="connsiteX4" fmla="*/ 1721770 w 2524125"/>
                <a:gd name="connsiteY4" fmla="*/ 8730 h 2284413"/>
                <a:gd name="connsiteX5" fmla="*/ 1780102 w 2524125"/>
                <a:gd name="connsiteY5" fmla="*/ 17460 h 2284413"/>
                <a:gd name="connsiteX6" fmla="*/ 1837243 w 2524125"/>
                <a:gd name="connsiteY6" fmla="*/ 28967 h 2284413"/>
                <a:gd name="connsiteX7" fmla="*/ 1891606 w 2524125"/>
                <a:gd name="connsiteY7" fmla="*/ 43252 h 2284413"/>
                <a:gd name="connsiteX8" fmla="*/ 1944382 w 2524125"/>
                <a:gd name="connsiteY8" fmla="*/ 59918 h 2284413"/>
                <a:gd name="connsiteX9" fmla="*/ 1995968 w 2524125"/>
                <a:gd name="connsiteY9" fmla="*/ 79361 h 2284413"/>
                <a:gd name="connsiteX10" fmla="*/ 2044776 w 2524125"/>
                <a:gd name="connsiteY10" fmla="*/ 100789 h 2284413"/>
                <a:gd name="connsiteX11" fmla="*/ 2091996 w 2524125"/>
                <a:gd name="connsiteY11" fmla="*/ 124597 h 2284413"/>
                <a:gd name="connsiteX12" fmla="*/ 2136836 w 2524125"/>
                <a:gd name="connsiteY12" fmla="*/ 151183 h 2284413"/>
                <a:gd name="connsiteX13" fmla="*/ 2179692 w 2524125"/>
                <a:gd name="connsiteY13" fmla="*/ 179753 h 2284413"/>
                <a:gd name="connsiteX14" fmla="*/ 2220167 w 2524125"/>
                <a:gd name="connsiteY14" fmla="*/ 210704 h 2284413"/>
                <a:gd name="connsiteX15" fmla="*/ 2258657 w 2524125"/>
                <a:gd name="connsiteY15" fmla="*/ 243242 h 2284413"/>
                <a:gd name="connsiteX16" fmla="*/ 2294767 w 2524125"/>
                <a:gd name="connsiteY16" fmla="*/ 278558 h 2284413"/>
                <a:gd name="connsiteX17" fmla="*/ 2328100 w 2524125"/>
                <a:gd name="connsiteY17" fmla="*/ 315461 h 2284413"/>
                <a:gd name="connsiteX18" fmla="*/ 2359448 w 2524125"/>
                <a:gd name="connsiteY18" fmla="*/ 353951 h 2284413"/>
                <a:gd name="connsiteX19" fmla="*/ 2368347 w 2524125"/>
                <a:gd name="connsiteY19" fmla="*/ 366682 h 2284413"/>
                <a:gd name="connsiteX20" fmla="*/ 2381927 w 2524125"/>
                <a:gd name="connsiteY20" fmla="*/ 384998 h 2284413"/>
                <a:gd name="connsiteX21" fmla="*/ 2412525 w 2524125"/>
                <a:gd name="connsiteY21" fmla="*/ 433477 h 2284413"/>
                <a:gd name="connsiteX22" fmla="*/ 2439548 w 2524125"/>
                <a:gd name="connsiteY22" fmla="*/ 483943 h 2284413"/>
                <a:gd name="connsiteX23" fmla="*/ 2462993 w 2524125"/>
                <a:gd name="connsiteY23" fmla="*/ 536793 h 2284413"/>
                <a:gd name="connsiteX24" fmla="*/ 2473325 w 2524125"/>
                <a:gd name="connsiteY24" fmla="*/ 564211 h 2284413"/>
                <a:gd name="connsiteX25" fmla="*/ 2472946 w 2524125"/>
                <a:gd name="connsiteY25" fmla="*/ 564489 h 2284413"/>
                <a:gd name="connsiteX26" fmla="*/ 2476508 w 2524125"/>
                <a:gd name="connsiteY26" fmla="*/ 573782 h 2284413"/>
                <a:gd name="connsiteX27" fmla="*/ 2491983 w 2524125"/>
                <a:gd name="connsiteY27" fmla="*/ 621795 h 2284413"/>
                <a:gd name="connsiteX28" fmla="*/ 2504284 w 2524125"/>
                <a:gd name="connsiteY28" fmla="*/ 671793 h 2284413"/>
                <a:gd name="connsiteX29" fmla="*/ 2513808 w 2524125"/>
                <a:gd name="connsiteY29" fmla="*/ 723378 h 2284413"/>
                <a:gd name="connsiteX30" fmla="*/ 2520157 w 2524125"/>
                <a:gd name="connsiteY30" fmla="*/ 775756 h 2284413"/>
                <a:gd name="connsiteX31" fmla="*/ 2523728 w 2524125"/>
                <a:gd name="connsiteY31" fmla="*/ 829325 h 2284413"/>
                <a:gd name="connsiteX32" fmla="*/ 2524125 w 2524125"/>
                <a:gd name="connsiteY32" fmla="*/ 884084 h 2284413"/>
                <a:gd name="connsiteX33" fmla="*/ 2521744 w 2524125"/>
                <a:gd name="connsiteY33" fmla="*/ 939637 h 2284413"/>
                <a:gd name="connsiteX34" fmla="*/ 2515395 w 2524125"/>
                <a:gd name="connsiteY34" fmla="*/ 996777 h 2284413"/>
                <a:gd name="connsiteX35" fmla="*/ 2506269 w 2524125"/>
                <a:gd name="connsiteY35" fmla="*/ 1054314 h 2284413"/>
                <a:gd name="connsiteX36" fmla="*/ 2493967 w 2524125"/>
                <a:gd name="connsiteY36" fmla="*/ 1112645 h 2284413"/>
                <a:gd name="connsiteX37" fmla="*/ 2486031 w 2524125"/>
                <a:gd name="connsiteY37" fmla="*/ 1142405 h 2284413"/>
                <a:gd name="connsiteX38" fmla="*/ 2478095 w 2524125"/>
                <a:gd name="connsiteY38" fmla="*/ 1171769 h 2284413"/>
                <a:gd name="connsiteX39" fmla="*/ 2459445 w 2524125"/>
                <a:gd name="connsiteY39" fmla="*/ 1229702 h 2284413"/>
                <a:gd name="connsiteX40" fmla="*/ 2437620 w 2524125"/>
                <a:gd name="connsiteY40" fmla="*/ 1287636 h 2284413"/>
                <a:gd name="connsiteX41" fmla="*/ 2413018 w 2524125"/>
                <a:gd name="connsiteY41" fmla="*/ 1344379 h 2284413"/>
                <a:gd name="connsiteX42" fmla="*/ 2386034 w 2524125"/>
                <a:gd name="connsiteY42" fmla="*/ 1399932 h 2284413"/>
                <a:gd name="connsiteX43" fmla="*/ 2355877 w 2524125"/>
                <a:gd name="connsiteY43" fmla="*/ 1455088 h 2284413"/>
                <a:gd name="connsiteX44" fmla="*/ 2324132 w 2524125"/>
                <a:gd name="connsiteY44" fmla="*/ 1508657 h 2284413"/>
                <a:gd name="connsiteX45" fmla="*/ 2289212 w 2524125"/>
                <a:gd name="connsiteY45" fmla="*/ 1561036 h 2284413"/>
                <a:gd name="connsiteX46" fmla="*/ 2252308 w 2524125"/>
                <a:gd name="connsiteY46" fmla="*/ 1612620 h 2284413"/>
                <a:gd name="connsiteX47" fmla="*/ 2213024 w 2524125"/>
                <a:gd name="connsiteY47" fmla="*/ 1662221 h 2284413"/>
                <a:gd name="connsiteX48" fmla="*/ 2171756 w 2524125"/>
                <a:gd name="connsiteY48" fmla="*/ 1710631 h 2284413"/>
                <a:gd name="connsiteX49" fmla="*/ 2128503 w 2524125"/>
                <a:gd name="connsiteY49" fmla="*/ 1758248 h 2284413"/>
                <a:gd name="connsiteX50" fmla="*/ 2060251 w 2524125"/>
                <a:gd name="connsiteY50" fmla="*/ 1826102 h 2284413"/>
                <a:gd name="connsiteX51" fmla="*/ 1962635 w 2524125"/>
                <a:gd name="connsiteY51" fmla="*/ 1910225 h 2284413"/>
                <a:gd name="connsiteX52" fmla="*/ 1858670 w 2524125"/>
                <a:gd name="connsiteY52" fmla="*/ 1987999 h 2284413"/>
                <a:gd name="connsiteX53" fmla="*/ 1749547 w 2524125"/>
                <a:gd name="connsiteY53" fmla="*/ 2057837 h 2284413"/>
                <a:gd name="connsiteX54" fmla="*/ 1664232 w 2524125"/>
                <a:gd name="connsiteY54" fmla="*/ 2104660 h 2284413"/>
                <a:gd name="connsiteX55" fmla="*/ 1606298 w 2524125"/>
                <a:gd name="connsiteY55" fmla="*/ 2132833 h 2284413"/>
                <a:gd name="connsiteX56" fmla="*/ 1547173 w 2524125"/>
                <a:gd name="connsiteY56" fmla="*/ 2159816 h 2284413"/>
                <a:gd name="connsiteX57" fmla="*/ 1486857 w 2524125"/>
                <a:gd name="connsiteY57" fmla="*/ 2183228 h 2284413"/>
                <a:gd name="connsiteX58" fmla="*/ 1426145 w 2524125"/>
                <a:gd name="connsiteY58" fmla="*/ 2205449 h 2284413"/>
                <a:gd name="connsiteX59" fmla="*/ 1365036 w 2524125"/>
                <a:gd name="connsiteY59" fmla="*/ 2224495 h 2284413"/>
                <a:gd name="connsiteX60" fmla="*/ 1302736 w 2524125"/>
                <a:gd name="connsiteY60" fmla="*/ 2241161 h 2284413"/>
                <a:gd name="connsiteX61" fmla="*/ 1240436 w 2524125"/>
                <a:gd name="connsiteY61" fmla="*/ 2255446 h 2284413"/>
                <a:gd name="connsiteX62" fmla="*/ 1177740 w 2524125"/>
                <a:gd name="connsiteY62" fmla="*/ 2266557 h 2284413"/>
                <a:gd name="connsiteX63" fmla="*/ 1114647 w 2524125"/>
                <a:gd name="connsiteY63" fmla="*/ 2275287 h 2284413"/>
                <a:gd name="connsiteX64" fmla="*/ 1051157 w 2524125"/>
                <a:gd name="connsiteY64" fmla="*/ 2281239 h 2284413"/>
                <a:gd name="connsiteX65" fmla="*/ 988064 w 2524125"/>
                <a:gd name="connsiteY65" fmla="*/ 2284413 h 2284413"/>
                <a:gd name="connsiteX66" fmla="*/ 955922 w 2524125"/>
                <a:gd name="connsiteY66" fmla="*/ 2284413 h 2284413"/>
                <a:gd name="connsiteX67" fmla="*/ 924574 w 2524125"/>
                <a:gd name="connsiteY67" fmla="*/ 2284413 h 2284413"/>
                <a:gd name="connsiteX68" fmla="*/ 862274 w 2524125"/>
                <a:gd name="connsiteY68" fmla="*/ 2281239 h 2284413"/>
                <a:gd name="connsiteX69" fmla="*/ 802355 w 2524125"/>
                <a:gd name="connsiteY69" fmla="*/ 2275287 h 2284413"/>
                <a:gd name="connsiteX70" fmla="*/ 744024 w 2524125"/>
                <a:gd name="connsiteY70" fmla="*/ 2266557 h 2284413"/>
                <a:gd name="connsiteX71" fmla="*/ 686883 w 2524125"/>
                <a:gd name="connsiteY71" fmla="*/ 2255446 h 2284413"/>
                <a:gd name="connsiteX72" fmla="*/ 632520 w 2524125"/>
                <a:gd name="connsiteY72" fmla="*/ 2241161 h 2284413"/>
                <a:gd name="connsiteX73" fmla="*/ 579743 w 2524125"/>
                <a:gd name="connsiteY73" fmla="*/ 2224495 h 2284413"/>
                <a:gd name="connsiteX74" fmla="*/ 528158 w 2524125"/>
                <a:gd name="connsiteY74" fmla="*/ 2205449 h 2284413"/>
                <a:gd name="connsiteX75" fmla="*/ 479350 w 2524125"/>
                <a:gd name="connsiteY75" fmla="*/ 2183228 h 2284413"/>
                <a:gd name="connsiteX76" fmla="*/ 432129 w 2524125"/>
                <a:gd name="connsiteY76" fmla="*/ 2159816 h 2284413"/>
                <a:gd name="connsiteX77" fmla="*/ 387289 w 2524125"/>
                <a:gd name="connsiteY77" fmla="*/ 2132833 h 2284413"/>
                <a:gd name="connsiteX78" fmla="*/ 344434 w 2524125"/>
                <a:gd name="connsiteY78" fmla="*/ 2104660 h 2284413"/>
                <a:gd name="connsiteX79" fmla="*/ 303959 w 2524125"/>
                <a:gd name="connsiteY79" fmla="*/ 2073709 h 2284413"/>
                <a:gd name="connsiteX80" fmla="*/ 265468 w 2524125"/>
                <a:gd name="connsiteY80" fmla="*/ 2040774 h 2284413"/>
                <a:gd name="connsiteX81" fmla="*/ 229358 w 2524125"/>
                <a:gd name="connsiteY81" fmla="*/ 2005855 h 2284413"/>
                <a:gd name="connsiteX82" fmla="*/ 196026 w 2524125"/>
                <a:gd name="connsiteY82" fmla="*/ 1968952 h 2284413"/>
                <a:gd name="connsiteX83" fmla="*/ 164677 w 2524125"/>
                <a:gd name="connsiteY83" fmla="*/ 1930462 h 2284413"/>
                <a:gd name="connsiteX84" fmla="*/ 136107 w 2524125"/>
                <a:gd name="connsiteY84" fmla="*/ 1889591 h 2284413"/>
                <a:gd name="connsiteX85" fmla="*/ 109917 w 2524125"/>
                <a:gd name="connsiteY85" fmla="*/ 1847530 h 2284413"/>
                <a:gd name="connsiteX86" fmla="*/ 86505 w 2524125"/>
                <a:gd name="connsiteY86" fmla="*/ 1803484 h 2284413"/>
                <a:gd name="connsiteX87" fmla="*/ 65871 w 2524125"/>
                <a:gd name="connsiteY87" fmla="*/ 1758248 h 2284413"/>
                <a:gd name="connsiteX88" fmla="*/ 47618 w 2524125"/>
                <a:gd name="connsiteY88" fmla="*/ 1710631 h 2284413"/>
                <a:gd name="connsiteX89" fmla="*/ 32142 w 2524125"/>
                <a:gd name="connsiteY89" fmla="*/ 1662221 h 2284413"/>
                <a:gd name="connsiteX90" fmla="*/ 19841 w 2524125"/>
                <a:gd name="connsiteY90" fmla="*/ 1612620 h 2284413"/>
                <a:gd name="connsiteX91" fmla="*/ 10317 w 2524125"/>
                <a:gd name="connsiteY91" fmla="*/ 1561036 h 2284413"/>
                <a:gd name="connsiteX92" fmla="*/ 3968 w 2524125"/>
                <a:gd name="connsiteY92" fmla="*/ 1508657 h 2284413"/>
                <a:gd name="connsiteX93" fmla="*/ 397 w 2524125"/>
                <a:gd name="connsiteY93" fmla="*/ 1455088 h 2284413"/>
                <a:gd name="connsiteX94" fmla="*/ 0 w 2524125"/>
                <a:gd name="connsiteY94" fmla="*/ 1399932 h 2284413"/>
                <a:gd name="connsiteX95" fmla="*/ 2381 w 2524125"/>
                <a:gd name="connsiteY95" fmla="*/ 1344379 h 2284413"/>
                <a:gd name="connsiteX96" fmla="*/ 8730 w 2524125"/>
                <a:gd name="connsiteY96" fmla="*/ 1287636 h 2284413"/>
                <a:gd name="connsiteX97" fmla="*/ 17857 w 2524125"/>
                <a:gd name="connsiteY97" fmla="*/ 1229702 h 2284413"/>
                <a:gd name="connsiteX98" fmla="*/ 30158 w 2524125"/>
                <a:gd name="connsiteY98" fmla="*/ 1171769 h 2284413"/>
                <a:gd name="connsiteX99" fmla="*/ 38094 w 2524125"/>
                <a:gd name="connsiteY99" fmla="*/ 1142405 h 2284413"/>
                <a:gd name="connsiteX100" fmla="*/ 46031 w 2524125"/>
                <a:gd name="connsiteY100" fmla="*/ 1112645 h 2284413"/>
                <a:gd name="connsiteX101" fmla="*/ 64681 w 2524125"/>
                <a:gd name="connsiteY101" fmla="*/ 1054314 h 2284413"/>
                <a:gd name="connsiteX102" fmla="*/ 86505 w 2524125"/>
                <a:gd name="connsiteY102" fmla="*/ 996777 h 2284413"/>
                <a:gd name="connsiteX103" fmla="*/ 111108 w 2524125"/>
                <a:gd name="connsiteY103" fmla="*/ 939637 h 2284413"/>
                <a:gd name="connsiteX104" fmla="*/ 138091 w 2524125"/>
                <a:gd name="connsiteY104" fmla="*/ 884084 h 2284413"/>
                <a:gd name="connsiteX105" fmla="*/ 168249 w 2524125"/>
                <a:gd name="connsiteY105" fmla="*/ 829325 h 2284413"/>
                <a:gd name="connsiteX106" fmla="*/ 199994 w 2524125"/>
                <a:gd name="connsiteY106" fmla="*/ 775756 h 2284413"/>
                <a:gd name="connsiteX107" fmla="*/ 234913 w 2524125"/>
                <a:gd name="connsiteY107" fmla="*/ 723378 h 2284413"/>
                <a:gd name="connsiteX108" fmla="*/ 271817 w 2524125"/>
                <a:gd name="connsiteY108" fmla="*/ 671793 h 2284413"/>
                <a:gd name="connsiteX109" fmla="*/ 311101 w 2524125"/>
                <a:gd name="connsiteY109" fmla="*/ 621795 h 2284413"/>
                <a:gd name="connsiteX110" fmla="*/ 352370 w 2524125"/>
                <a:gd name="connsiteY110" fmla="*/ 573782 h 2284413"/>
                <a:gd name="connsiteX111" fmla="*/ 395622 w 2524125"/>
                <a:gd name="connsiteY111" fmla="*/ 526165 h 2284413"/>
                <a:gd name="connsiteX112" fmla="*/ 463874 w 2524125"/>
                <a:gd name="connsiteY112" fmla="*/ 458311 h 2284413"/>
                <a:gd name="connsiteX113" fmla="*/ 561490 w 2524125"/>
                <a:gd name="connsiteY113" fmla="*/ 374188 h 2284413"/>
                <a:gd name="connsiteX114" fmla="*/ 665455 w 2524125"/>
                <a:gd name="connsiteY114" fmla="*/ 296414 h 2284413"/>
                <a:gd name="connsiteX115" fmla="*/ 774578 w 2524125"/>
                <a:gd name="connsiteY115" fmla="*/ 226576 h 2284413"/>
                <a:gd name="connsiteX116" fmla="*/ 859893 w 2524125"/>
                <a:gd name="connsiteY116" fmla="*/ 179753 h 2284413"/>
                <a:gd name="connsiteX117" fmla="*/ 917828 w 2524125"/>
                <a:gd name="connsiteY117" fmla="*/ 151183 h 2284413"/>
                <a:gd name="connsiteX118" fmla="*/ 976953 w 2524125"/>
                <a:gd name="connsiteY118" fmla="*/ 124597 h 2284413"/>
                <a:gd name="connsiteX119" fmla="*/ 1037268 w 2524125"/>
                <a:gd name="connsiteY119" fmla="*/ 100789 h 2284413"/>
                <a:gd name="connsiteX120" fmla="*/ 1097981 w 2524125"/>
                <a:gd name="connsiteY120" fmla="*/ 79361 h 2284413"/>
                <a:gd name="connsiteX121" fmla="*/ 1159090 w 2524125"/>
                <a:gd name="connsiteY121" fmla="*/ 59918 h 2284413"/>
                <a:gd name="connsiteX122" fmla="*/ 1221389 w 2524125"/>
                <a:gd name="connsiteY122" fmla="*/ 43252 h 2284413"/>
                <a:gd name="connsiteX123" fmla="*/ 1283689 w 2524125"/>
                <a:gd name="connsiteY123" fmla="*/ 28967 h 2284413"/>
                <a:gd name="connsiteX124" fmla="*/ 1346385 w 2524125"/>
                <a:gd name="connsiteY124" fmla="*/ 17460 h 2284413"/>
                <a:gd name="connsiteX125" fmla="*/ 1409875 w 2524125"/>
                <a:gd name="connsiteY125" fmla="*/ 8730 h 2284413"/>
                <a:gd name="connsiteX126" fmla="*/ 1472969 w 2524125"/>
                <a:gd name="connsiteY126" fmla="*/ 3175 h 228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524125" h="2284413">
                  <a:moveTo>
                    <a:pt x="1536062" y="0"/>
                  </a:moveTo>
                  <a:lnTo>
                    <a:pt x="1568204" y="0"/>
                  </a:lnTo>
                  <a:lnTo>
                    <a:pt x="1599552" y="0"/>
                  </a:lnTo>
                  <a:lnTo>
                    <a:pt x="1661851" y="3175"/>
                  </a:lnTo>
                  <a:lnTo>
                    <a:pt x="1721770" y="8730"/>
                  </a:lnTo>
                  <a:lnTo>
                    <a:pt x="1780102" y="17460"/>
                  </a:lnTo>
                  <a:lnTo>
                    <a:pt x="1837243" y="28967"/>
                  </a:lnTo>
                  <a:lnTo>
                    <a:pt x="1891606" y="43252"/>
                  </a:lnTo>
                  <a:lnTo>
                    <a:pt x="1944382" y="59918"/>
                  </a:lnTo>
                  <a:lnTo>
                    <a:pt x="1995968" y="79361"/>
                  </a:lnTo>
                  <a:lnTo>
                    <a:pt x="2044776" y="100789"/>
                  </a:lnTo>
                  <a:lnTo>
                    <a:pt x="2091996" y="124597"/>
                  </a:lnTo>
                  <a:lnTo>
                    <a:pt x="2136836" y="151183"/>
                  </a:lnTo>
                  <a:lnTo>
                    <a:pt x="2179692" y="179753"/>
                  </a:lnTo>
                  <a:lnTo>
                    <a:pt x="2220167" y="210704"/>
                  </a:lnTo>
                  <a:lnTo>
                    <a:pt x="2258657" y="243242"/>
                  </a:lnTo>
                  <a:lnTo>
                    <a:pt x="2294767" y="278558"/>
                  </a:lnTo>
                  <a:lnTo>
                    <a:pt x="2328100" y="315461"/>
                  </a:lnTo>
                  <a:lnTo>
                    <a:pt x="2359448" y="353951"/>
                  </a:lnTo>
                  <a:lnTo>
                    <a:pt x="2368347" y="366682"/>
                  </a:lnTo>
                  <a:lnTo>
                    <a:pt x="2381927" y="384998"/>
                  </a:lnTo>
                  <a:lnTo>
                    <a:pt x="2412525" y="433477"/>
                  </a:lnTo>
                  <a:lnTo>
                    <a:pt x="2439548" y="483943"/>
                  </a:lnTo>
                  <a:lnTo>
                    <a:pt x="2462993" y="536793"/>
                  </a:lnTo>
                  <a:lnTo>
                    <a:pt x="2473325" y="564211"/>
                  </a:lnTo>
                  <a:lnTo>
                    <a:pt x="2472946" y="564489"/>
                  </a:lnTo>
                  <a:lnTo>
                    <a:pt x="2476508" y="573782"/>
                  </a:lnTo>
                  <a:lnTo>
                    <a:pt x="2491983" y="621795"/>
                  </a:lnTo>
                  <a:lnTo>
                    <a:pt x="2504284" y="671793"/>
                  </a:lnTo>
                  <a:lnTo>
                    <a:pt x="2513808" y="723378"/>
                  </a:lnTo>
                  <a:lnTo>
                    <a:pt x="2520157" y="775756"/>
                  </a:lnTo>
                  <a:lnTo>
                    <a:pt x="2523728" y="829325"/>
                  </a:lnTo>
                  <a:lnTo>
                    <a:pt x="2524125" y="884084"/>
                  </a:lnTo>
                  <a:lnTo>
                    <a:pt x="2521744" y="939637"/>
                  </a:lnTo>
                  <a:lnTo>
                    <a:pt x="2515395" y="996777"/>
                  </a:lnTo>
                  <a:lnTo>
                    <a:pt x="2506269" y="1054314"/>
                  </a:lnTo>
                  <a:lnTo>
                    <a:pt x="2493967" y="1112645"/>
                  </a:lnTo>
                  <a:lnTo>
                    <a:pt x="2486031" y="1142405"/>
                  </a:lnTo>
                  <a:lnTo>
                    <a:pt x="2478095" y="1171769"/>
                  </a:lnTo>
                  <a:lnTo>
                    <a:pt x="2459445" y="1229702"/>
                  </a:lnTo>
                  <a:lnTo>
                    <a:pt x="2437620" y="1287636"/>
                  </a:lnTo>
                  <a:lnTo>
                    <a:pt x="2413018" y="1344379"/>
                  </a:lnTo>
                  <a:lnTo>
                    <a:pt x="2386034" y="1399932"/>
                  </a:lnTo>
                  <a:lnTo>
                    <a:pt x="2355877" y="1455088"/>
                  </a:lnTo>
                  <a:lnTo>
                    <a:pt x="2324132" y="1508657"/>
                  </a:lnTo>
                  <a:lnTo>
                    <a:pt x="2289212" y="1561036"/>
                  </a:lnTo>
                  <a:lnTo>
                    <a:pt x="2252308" y="1612620"/>
                  </a:lnTo>
                  <a:lnTo>
                    <a:pt x="2213024" y="1662221"/>
                  </a:lnTo>
                  <a:lnTo>
                    <a:pt x="2171756" y="1710631"/>
                  </a:lnTo>
                  <a:lnTo>
                    <a:pt x="2128503" y="1758248"/>
                  </a:lnTo>
                  <a:lnTo>
                    <a:pt x="2060251" y="1826102"/>
                  </a:lnTo>
                  <a:lnTo>
                    <a:pt x="1962635" y="1910225"/>
                  </a:lnTo>
                  <a:lnTo>
                    <a:pt x="1858670" y="1987999"/>
                  </a:lnTo>
                  <a:lnTo>
                    <a:pt x="1749547" y="2057837"/>
                  </a:lnTo>
                  <a:lnTo>
                    <a:pt x="1664232" y="2104660"/>
                  </a:lnTo>
                  <a:lnTo>
                    <a:pt x="1606298" y="2132833"/>
                  </a:lnTo>
                  <a:lnTo>
                    <a:pt x="1547173" y="2159816"/>
                  </a:lnTo>
                  <a:lnTo>
                    <a:pt x="1486857" y="2183228"/>
                  </a:lnTo>
                  <a:lnTo>
                    <a:pt x="1426145" y="2205449"/>
                  </a:lnTo>
                  <a:lnTo>
                    <a:pt x="1365036" y="2224495"/>
                  </a:lnTo>
                  <a:lnTo>
                    <a:pt x="1302736" y="2241161"/>
                  </a:lnTo>
                  <a:lnTo>
                    <a:pt x="1240436" y="2255446"/>
                  </a:lnTo>
                  <a:lnTo>
                    <a:pt x="1177740" y="2266557"/>
                  </a:lnTo>
                  <a:lnTo>
                    <a:pt x="1114647" y="2275287"/>
                  </a:lnTo>
                  <a:lnTo>
                    <a:pt x="1051157" y="2281239"/>
                  </a:lnTo>
                  <a:lnTo>
                    <a:pt x="988064" y="2284413"/>
                  </a:lnTo>
                  <a:lnTo>
                    <a:pt x="955922" y="2284413"/>
                  </a:lnTo>
                  <a:lnTo>
                    <a:pt x="924574" y="2284413"/>
                  </a:lnTo>
                  <a:lnTo>
                    <a:pt x="862274" y="2281239"/>
                  </a:lnTo>
                  <a:lnTo>
                    <a:pt x="802355" y="2275287"/>
                  </a:lnTo>
                  <a:lnTo>
                    <a:pt x="744024" y="2266557"/>
                  </a:lnTo>
                  <a:lnTo>
                    <a:pt x="686883" y="2255446"/>
                  </a:lnTo>
                  <a:lnTo>
                    <a:pt x="632520" y="2241161"/>
                  </a:lnTo>
                  <a:lnTo>
                    <a:pt x="579743" y="2224495"/>
                  </a:lnTo>
                  <a:lnTo>
                    <a:pt x="528158" y="2205449"/>
                  </a:lnTo>
                  <a:lnTo>
                    <a:pt x="479350" y="2183228"/>
                  </a:lnTo>
                  <a:lnTo>
                    <a:pt x="432129" y="2159816"/>
                  </a:lnTo>
                  <a:lnTo>
                    <a:pt x="387289" y="2132833"/>
                  </a:lnTo>
                  <a:lnTo>
                    <a:pt x="344434" y="2104660"/>
                  </a:lnTo>
                  <a:lnTo>
                    <a:pt x="303959" y="2073709"/>
                  </a:lnTo>
                  <a:lnTo>
                    <a:pt x="265468" y="2040774"/>
                  </a:lnTo>
                  <a:lnTo>
                    <a:pt x="229358" y="2005855"/>
                  </a:lnTo>
                  <a:lnTo>
                    <a:pt x="196026" y="1968952"/>
                  </a:lnTo>
                  <a:lnTo>
                    <a:pt x="164677" y="1930462"/>
                  </a:lnTo>
                  <a:lnTo>
                    <a:pt x="136107" y="1889591"/>
                  </a:lnTo>
                  <a:lnTo>
                    <a:pt x="109917" y="1847530"/>
                  </a:lnTo>
                  <a:lnTo>
                    <a:pt x="86505" y="1803484"/>
                  </a:lnTo>
                  <a:lnTo>
                    <a:pt x="65871" y="1758248"/>
                  </a:lnTo>
                  <a:lnTo>
                    <a:pt x="47618" y="1710631"/>
                  </a:lnTo>
                  <a:lnTo>
                    <a:pt x="32142" y="1662221"/>
                  </a:lnTo>
                  <a:lnTo>
                    <a:pt x="19841" y="1612620"/>
                  </a:lnTo>
                  <a:lnTo>
                    <a:pt x="10317" y="1561036"/>
                  </a:lnTo>
                  <a:lnTo>
                    <a:pt x="3968" y="1508657"/>
                  </a:lnTo>
                  <a:lnTo>
                    <a:pt x="397" y="1455088"/>
                  </a:lnTo>
                  <a:lnTo>
                    <a:pt x="0" y="1399932"/>
                  </a:lnTo>
                  <a:lnTo>
                    <a:pt x="2381" y="1344379"/>
                  </a:lnTo>
                  <a:lnTo>
                    <a:pt x="8730" y="1287636"/>
                  </a:lnTo>
                  <a:lnTo>
                    <a:pt x="17857" y="1229702"/>
                  </a:lnTo>
                  <a:lnTo>
                    <a:pt x="30158" y="1171769"/>
                  </a:lnTo>
                  <a:lnTo>
                    <a:pt x="38094" y="1142405"/>
                  </a:lnTo>
                  <a:lnTo>
                    <a:pt x="46031" y="1112645"/>
                  </a:lnTo>
                  <a:lnTo>
                    <a:pt x="64681" y="1054314"/>
                  </a:lnTo>
                  <a:lnTo>
                    <a:pt x="86505" y="996777"/>
                  </a:lnTo>
                  <a:lnTo>
                    <a:pt x="111108" y="939637"/>
                  </a:lnTo>
                  <a:lnTo>
                    <a:pt x="138091" y="884084"/>
                  </a:lnTo>
                  <a:lnTo>
                    <a:pt x="168249" y="829325"/>
                  </a:lnTo>
                  <a:lnTo>
                    <a:pt x="199994" y="775756"/>
                  </a:lnTo>
                  <a:lnTo>
                    <a:pt x="234913" y="723378"/>
                  </a:lnTo>
                  <a:lnTo>
                    <a:pt x="271817" y="671793"/>
                  </a:lnTo>
                  <a:lnTo>
                    <a:pt x="311101" y="621795"/>
                  </a:lnTo>
                  <a:lnTo>
                    <a:pt x="352370" y="573782"/>
                  </a:lnTo>
                  <a:lnTo>
                    <a:pt x="395622" y="526165"/>
                  </a:lnTo>
                  <a:lnTo>
                    <a:pt x="463874" y="458311"/>
                  </a:lnTo>
                  <a:lnTo>
                    <a:pt x="561490" y="374188"/>
                  </a:lnTo>
                  <a:lnTo>
                    <a:pt x="665455" y="296414"/>
                  </a:lnTo>
                  <a:lnTo>
                    <a:pt x="774578" y="226576"/>
                  </a:lnTo>
                  <a:lnTo>
                    <a:pt x="859893" y="179753"/>
                  </a:lnTo>
                  <a:lnTo>
                    <a:pt x="917828" y="151183"/>
                  </a:lnTo>
                  <a:lnTo>
                    <a:pt x="976953" y="124597"/>
                  </a:lnTo>
                  <a:lnTo>
                    <a:pt x="1037268" y="100789"/>
                  </a:lnTo>
                  <a:lnTo>
                    <a:pt x="1097981" y="79361"/>
                  </a:lnTo>
                  <a:lnTo>
                    <a:pt x="1159090" y="59918"/>
                  </a:lnTo>
                  <a:lnTo>
                    <a:pt x="1221389" y="43252"/>
                  </a:lnTo>
                  <a:lnTo>
                    <a:pt x="1283689" y="28967"/>
                  </a:lnTo>
                  <a:lnTo>
                    <a:pt x="1346385" y="17460"/>
                  </a:lnTo>
                  <a:lnTo>
                    <a:pt x="1409875" y="8730"/>
                  </a:lnTo>
                  <a:lnTo>
                    <a:pt x="1472969" y="3175"/>
                  </a:lnTo>
                  <a:close/>
                </a:path>
              </a:pathLst>
            </a:custGeom>
            <a:solidFill>
              <a:srgbClr val="EC1C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a:p>
          </p:txBody>
        </p:sp>
        <p:sp>
          <p:nvSpPr>
            <p:cNvPr id="29" name="Freeform 8"/>
            <p:cNvSpPr>
              <a:spLocks/>
            </p:cNvSpPr>
            <p:nvPr/>
          </p:nvSpPr>
          <p:spPr bwMode="auto">
            <a:xfrm>
              <a:off x="6571450" y="2363902"/>
              <a:ext cx="1548788" cy="1407431"/>
            </a:xfrm>
            <a:custGeom>
              <a:avLst/>
              <a:gdLst>
                <a:gd name="connsiteX0" fmla="*/ 1244053 w 2000250"/>
                <a:gd name="connsiteY0" fmla="*/ 0 h 1817688"/>
                <a:gd name="connsiteX1" fmla="*/ 1293276 w 2000250"/>
                <a:gd name="connsiteY1" fmla="*/ 794 h 1817688"/>
                <a:gd name="connsiteX2" fmla="*/ 1388941 w 2000250"/>
                <a:gd name="connsiteY2" fmla="*/ 9920 h 1817688"/>
                <a:gd name="connsiteX3" fmla="*/ 1478653 w 2000250"/>
                <a:gd name="connsiteY3" fmla="*/ 28172 h 1817688"/>
                <a:gd name="connsiteX4" fmla="*/ 1562410 w 2000250"/>
                <a:gd name="connsiteY4" fmla="*/ 54757 h 1817688"/>
                <a:gd name="connsiteX5" fmla="*/ 1621556 w 2000250"/>
                <a:gd name="connsiteY5" fmla="*/ 80151 h 1817688"/>
                <a:gd name="connsiteX6" fmla="*/ 1658870 w 2000250"/>
                <a:gd name="connsiteY6" fmla="*/ 99594 h 1817688"/>
                <a:gd name="connsiteX7" fmla="*/ 1694199 w 2000250"/>
                <a:gd name="connsiteY7" fmla="*/ 120227 h 1817688"/>
                <a:gd name="connsiteX8" fmla="*/ 1728337 w 2000250"/>
                <a:gd name="connsiteY8" fmla="*/ 143241 h 1817688"/>
                <a:gd name="connsiteX9" fmla="*/ 1760490 w 2000250"/>
                <a:gd name="connsiteY9" fmla="*/ 167445 h 1817688"/>
                <a:gd name="connsiteX10" fmla="*/ 1791056 w 2000250"/>
                <a:gd name="connsiteY10" fmla="*/ 193633 h 1817688"/>
                <a:gd name="connsiteX11" fmla="*/ 1819239 w 2000250"/>
                <a:gd name="connsiteY11" fmla="*/ 221408 h 1817688"/>
                <a:gd name="connsiteX12" fmla="*/ 1845835 w 2000250"/>
                <a:gd name="connsiteY12" fmla="*/ 250770 h 1817688"/>
                <a:gd name="connsiteX13" fmla="*/ 1870049 w 2000250"/>
                <a:gd name="connsiteY13" fmla="*/ 281720 h 1817688"/>
                <a:gd name="connsiteX14" fmla="*/ 1892676 w 2000250"/>
                <a:gd name="connsiteY14" fmla="*/ 313860 h 1817688"/>
                <a:gd name="connsiteX15" fmla="*/ 1913714 w 2000250"/>
                <a:gd name="connsiteY15" fmla="*/ 347587 h 1817688"/>
                <a:gd name="connsiteX16" fmla="*/ 1932371 w 2000250"/>
                <a:gd name="connsiteY16" fmla="*/ 382504 h 1817688"/>
                <a:gd name="connsiteX17" fmla="*/ 1949043 w 2000250"/>
                <a:gd name="connsiteY17" fmla="*/ 419009 h 1817688"/>
                <a:gd name="connsiteX18" fmla="*/ 1962937 w 2000250"/>
                <a:gd name="connsiteY18" fmla="*/ 456704 h 1817688"/>
                <a:gd name="connsiteX19" fmla="*/ 1975242 w 2000250"/>
                <a:gd name="connsiteY19" fmla="*/ 495192 h 1817688"/>
                <a:gd name="connsiteX20" fmla="*/ 1984769 w 2000250"/>
                <a:gd name="connsiteY20" fmla="*/ 534871 h 1817688"/>
                <a:gd name="connsiteX21" fmla="*/ 1991914 w 2000250"/>
                <a:gd name="connsiteY21" fmla="*/ 575343 h 1817688"/>
                <a:gd name="connsiteX22" fmla="*/ 1997075 w 2000250"/>
                <a:gd name="connsiteY22" fmla="*/ 617403 h 1817688"/>
                <a:gd name="connsiteX23" fmla="*/ 1999853 w 2000250"/>
                <a:gd name="connsiteY23" fmla="*/ 660256 h 1817688"/>
                <a:gd name="connsiteX24" fmla="*/ 2000250 w 2000250"/>
                <a:gd name="connsiteY24" fmla="*/ 703506 h 1817688"/>
                <a:gd name="connsiteX25" fmla="*/ 1998265 w 2000250"/>
                <a:gd name="connsiteY25" fmla="*/ 747946 h 1817688"/>
                <a:gd name="connsiteX26" fmla="*/ 1993105 w 2000250"/>
                <a:gd name="connsiteY26" fmla="*/ 792784 h 1817688"/>
                <a:gd name="connsiteX27" fmla="*/ 1985960 w 2000250"/>
                <a:gd name="connsiteY27" fmla="*/ 839208 h 1817688"/>
                <a:gd name="connsiteX28" fmla="*/ 1976036 w 2000250"/>
                <a:gd name="connsiteY28" fmla="*/ 885235 h 1817688"/>
                <a:gd name="connsiteX29" fmla="*/ 1970082 w 2000250"/>
                <a:gd name="connsiteY29" fmla="*/ 909043 h 1817688"/>
                <a:gd name="connsiteX30" fmla="*/ 1956585 w 2000250"/>
                <a:gd name="connsiteY30" fmla="*/ 955864 h 1817688"/>
                <a:gd name="connsiteX31" fmla="*/ 1922050 w 2000250"/>
                <a:gd name="connsiteY31" fmla="*/ 1047522 h 1817688"/>
                <a:gd name="connsiteX32" fmla="*/ 1878782 w 2000250"/>
                <a:gd name="connsiteY32" fmla="*/ 1136006 h 1817688"/>
                <a:gd name="connsiteX33" fmla="*/ 1827972 w 2000250"/>
                <a:gd name="connsiteY33" fmla="*/ 1221315 h 1817688"/>
                <a:gd name="connsiteX34" fmla="*/ 1768826 w 2000250"/>
                <a:gd name="connsiteY34" fmla="*/ 1303054 h 1817688"/>
                <a:gd name="connsiteX35" fmla="*/ 1703329 w 2000250"/>
                <a:gd name="connsiteY35" fmla="*/ 1380031 h 1817688"/>
                <a:gd name="connsiteX36" fmla="*/ 1631877 w 2000250"/>
                <a:gd name="connsiteY36" fmla="*/ 1452643 h 1817688"/>
                <a:gd name="connsiteX37" fmla="*/ 1554074 w 2000250"/>
                <a:gd name="connsiteY37" fmla="*/ 1520097 h 1817688"/>
                <a:gd name="connsiteX38" fmla="*/ 1471905 w 2000250"/>
                <a:gd name="connsiteY38" fmla="*/ 1581599 h 1817688"/>
                <a:gd name="connsiteX39" fmla="*/ 1385369 w 2000250"/>
                <a:gd name="connsiteY39" fmla="*/ 1637149 h 1817688"/>
                <a:gd name="connsiteX40" fmla="*/ 1294863 w 2000250"/>
                <a:gd name="connsiteY40" fmla="*/ 1686351 h 1817688"/>
                <a:gd name="connsiteX41" fmla="*/ 1201182 w 2000250"/>
                <a:gd name="connsiteY41" fmla="*/ 1728411 h 1817688"/>
                <a:gd name="connsiteX42" fmla="*/ 1105119 w 2000250"/>
                <a:gd name="connsiteY42" fmla="*/ 1762931 h 1817688"/>
                <a:gd name="connsiteX43" fmla="*/ 1006675 w 2000250"/>
                <a:gd name="connsiteY43" fmla="*/ 1789516 h 1817688"/>
                <a:gd name="connsiteX44" fmla="*/ 907040 w 2000250"/>
                <a:gd name="connsiteY44" fmla="*/ 1807372 h 1817688"/>
                <a:gd name="connsiteX45" fmla="*/ 806610 w 2000250"/>
                <a:gd name="connsiteY45" fmla="*/ 1816895 h 1817688"/>
                <a:gd name="connsiteX46" fmla="*/ 756197 w 2000250"/>
                <a:gd name="connsiteY46" fmla="*/ 1817688 h 1817688"/>
                <a:gd name="connsiteX47" fmla="*/ 706975 w 2000250"/>
                <a:gd name="connsiteY47" fmla="*/ 1816895 h 1817688"/>
                <a:gd name="connsiteX48" fmla="*/ 611309 w 2000250"/>
                <a:gd name="connsiteY48" fmla="*/ 1807372 h 1817688"/>
                <a:gd name="connsiteX49" fmla="*/ 521597 w 2000250"/>
                <a:gd name="connsiteY49" fmla="*/ 1789516 h 1817688"/>
                <a:gd name="connsiteX50" fmla="*/ 437840 w 2000250"/>
                <a:gd name="connsiteY50" fmla="*/ 1762931 h 1817688"/>
                <a:gd name="connsiteX51" fmla="*/ 378694 w 2000250"/>
                <a:gd name="connsiteY51" fmla="*/ 1737537 h 1817688"/>
                <a:gd name="connsiteX52" fmla="*/ 341380 w 2000250"/>
                <a:gd name="connsiteY52" fmla="*/ 1718094 h 1817688"/>
                <a:gd name="connsiteX53" fmla="*/ 306052 w 2000250"/>
                <a:gd name="connsiteY53" fmla="*/ 1697461 h 1817688"/>
                <a:gd name="connsiteX54" fmla="*/ 271914 w 2000250"/>
                <a:gd name="connsiteY54" fmla="*/ 1674448 h 1817688"/>
                <a:gd name="connsiteX55" fmla="*/ 239760 w 2000250"/>
                <a:gd name="connsiteY55" fmla="*/ 1650243 h 1817688"/>
                <a:gd name="connsiteX56" fmla="*/ 209195 w 2000250"/>
                <a:gd name="connsiteY56" fmla="*/ 1624055 h 1817688"/>
                <a:gd name="connsiteX57" fmla="*/ 181011 w 2000250"/>
                <a:gd name="connsiteY57" fmla="*/ 1596280 h 1817688"/>
                <a:gd name="connsiteX58" fmla="*/ 154415 w 2000250"/>
                <a:gd name="connsiteY58" fmla="*/ 1566918 h 1817688"/>
                <a:gd name="connsiteX59" fmla="*/ 130201 w 2000250"/>
                <a:gd name="connsiteY59" fmla="*/ 1535968 h 1817688"/>
                <a:gd name="connsiteX60" fmla="*/ 107575 w 2000250"/>
                <a:gd name="connsiteY60" fmla="*/ 1503432 h 1817688"/>
                <a:gd name="connsiteX61" fmla="*/ 86536 w 2000250"/>
                <a:gd name="connsiteY61" fmla="*/ 1470101 h 1817688"/>
                <a:gd name="connsiteX62" fmla="*/ 67879 w 2000250"/>
                <a:gd name="connsiteY62" fmla="*/ 1435184 h 1817688"/>
                <a:gd name="connsiteX63" fmla="*/ 51207 w 2000250"/>
                <a:gd name="connsiteY63" fmla="*/ 1398680 h 1817688"/>
                <a:gd name="connsiteX64" fmla="*/ 37314 w 2000250"/>
                <a:gd name="connsiteY64" fmla="*/ 1360985 h 1817688"/>
                <a:gd name="connsiteX65" fmla="*/ 25008 w 2000250"/>
                <a:gd name="connsiteY65" fmla="*/ 1322496 h 1817688"/>
                <a:gd name="connsiteX66" fmla="*/ 15481 w 2000250"/>
                <a:gd name="connsiteY66" fmla="*/ 1282817 h 1817688"/>
                <a:gd name="connsiteX67" fmla="*/ 10545 w 2000250"/>
                <a:gd name="connsiteY67" fmla="*/ 1254858 h 1817688"/>
                <a:gd name="connsiteX68" fmla="*/ 7167 w 2000250"/>
                <a:gd name="connsiteY68" fmla="*/ 1237457 h 1817688"/>
                <a:gd name="connsiteX69" fmla="*/ 4376 w 2000250"/>
                <a:gd name="connsiteY69" fmla="*/ 1210070 h 1817688"/>
                <a:gd name="connsiteX70" fmla="*/ 3176 w 2000250"/>
                <a:gd name="connsiteY70" fmla="*/ 1200285 h 1817688"/>
                <a:gd name="connsiteX71" fmla="*/ 2820 w 2000250"/>
                <a:gd name="connsiteY71" fmla="*/ 1194791 h 1817688"/>
                <a:gd name="connsiteX72" fmla="*/ 1991 w 2000250"/>
                <a:gd name="connsiteY72" fmla="*/ 1186657 h 1817688"/>
                <a:gd name="connsiteX73" fmla="*/ 1556 w 2000250"/>
                <a:gd name="connsiteY73" fmla="*/ 1175307 h 1817688"/>
                <a:gd name="connsiteX74" fmla="*/ 397 w 2000250"/>
                <a:gd name="connsiteY74" fmla="*/ 1157432 h 1817688"/>
                <a:gd name="connsiteX75" fmla="*/ 248 w 2000250"/>
                <a:gd name="connsiteY75" fmla="*/ 1141126 h 1817688"/>
                <a:gd name="connsiteX76" fmla="*/ 0 w 2000250"/>
                <a:gd name="connsiteY76" fmla="*/ 1134666 h 1817688"/>
                <a:gd name="connsiteX77" fmla="*/ 144 w 2000250"/>
                <a:gd name="connsiteY77" fmla="*/ 1129833 h 1817688"/>
                <a:gd name="connsiteX78" fmla="*/ 0 w 2000250"/>
                <a:gd name="connsiteY78" fmla="*/ 1114182 h 1817688"/>
                <a:gd name="connsiteX79" fmla="*/ 1985 w 2000250"/>
                <a:gd name="connsiteY79" fmla="*/ 1069345 h 1817688"/>
                <a:gd name="connsiteX80" fmla="*/ 3218 w 2000250"/>
                <a:gd name="connsiteY80" fmla="*/ 1058727 h 1817688"/>
                <a:gd name="connsiteX81" fmla="*/ 3583 w 2000250"/>
                <a:gd name="connsiteY81" fmla="*/ 1053703 h 1817688"/>
                <a:gd name="connsiteX82" fmla="*/ 3822 w 2000250"/>
                <a:gd name="connsiteY82" fmla="*/ 1053529 h 1817688"/>
                <a:gd name="connsiteX83" fmla="*/ 7145 w 2000250"/>
                <a:gd name="connsiteY83" fmla="*/ 1024905 h 1817688"/>
                <a:gd name="connsiteX84" fmla="*/ 14291 w 2000250"/>
                <a:gd name="connsiteY84" fmla="*/ 978877 h 1817688"/>
                <a:gd name="connsiteX85" fmla="*/ 24214 w 2000250"/>
                <a:gd name="connsiteY85" fmla="*/ 932056 h 1817688"/>
                <a:gd name="connsiteX86" fmla="*/ 30169 w 2000250"/>
                <a:gd name="connsiteY86" fmla="*/ 909043 h 1817688"/>
                <a:gd name="connsiteX87" fmla="*/ 43665 w 2000250"/>
                <a:gd name="connsiteY87" fmla="*/ 861825 h 1817688"/>
                <a:gd name="connsiteX88" fmla="*/ 78200 w 2000250"/>
                <a:gd name="connsiteY88" fmla="*/ 770167 h 1817688"/>
                <a:gd name="connsiteX89" fmla="*/ 121468 w 2000250"/>
                <a:gd name="connsiteY89" fmla="*/ 681683 h 1817688"/>
                <a:gd name="connsiteX90" fmla="*/ 172278 w 2000250"/>
                <a:gd name="connsiteY90" fmla="*/ 596373 h 1817688"/>
                <a:gd name="connsiteX91" fmla="*/ 231424 w 2000250"/>
                <a:gd name="connsiteY91" fmla="*/ 514635 h 1817688"/>
                <a:gd name="connsiteX92" fmla="*/ 296922 w 2000250"/>
                <a:gd name="connsiteY92" fmla="*/ 437658 h 1817688"/>
                <a:gd name="connsiteX93" fmla="*/ 368373 w 2000250"/>
                <a:gd name="connsiteY93" fmla="*/ 365046 h 1817688"/>
                <a:gd name="connsiteX94" fmla="*/ 446176 w 2000250"/>
                <a:gd name="connsiteY94" fmla="*/ 297591 h 1817688"/>
                <a:gd name="connsiteX95" fmla="*/ 528346 w 2000250"/>
                <a:gd name="connsiteY95" fmla="*/ 235692 h 1817688"/>
                <a:gd name="connsiteX96" fmla="*/ 614882 w 2000250"/>
                <a:gd name="connsiteY96" fmla="*/ 180142 h 1817688"/>
                <a:gd name="connsiteX97" fmla="*/ 705387 w 2000250"/>
                <a:gd name="connsiteY97" fmla="*/ 131337 h 1817688"/>
                <a:gd name="connsiteX98" fmla="*/ 799068 w 2000250"/>
                <a:gd name="connsiteY98" fmla="*/ 89278 h 1817688"/>
                <a:gd name="connsiteX99" fmla="*/ 895131 w 2000250"/>
                <a:gd name="connsiteY99" fmla="*/ 54757 h 1817688"/>
                <a:gd name="connsiteX100" fmla="*/ 993575 w 2000250"/>
                <a:gd name="connsiteY100" fmla="*/ 28172 h 1817688"/>
                <a:gd name="connsiteX101" fmla="*/ 1093211 w 2000250"/>
                <a:gd name="connsiteY101" fmla="*/ 9920 h 1817688"/>
                <a:gd name="connsiteX102" fmla="*/ 1193640 w 2000250"/>
                <a:gd name="connsiteY102" fmla="*/ 794 h 181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00250" h="1817688">
                  <a:moveTo>
                    <a:pt x="1244053" y="0"/>
                  </a:moveTo>
                  <a:lnTo>
                    <a:pt x="1293276" y="794"/>
                  </a:lnTo>
                  <a:lnTo>
                    <a:pt x="1388941" y="9920"/>
                  </a:lnTo>
                  <a:lnTo>
                    <a:pt x="1478653" y="28172"/>
                  </a:lnTo>
                  <a:lnTo>
                    <a:pt x="1562410" y="54757"/>
                  </a:lnTo>
                  <a:lnTo>
                    <a:pt x="1621556" y="80151"/>
                  </a:lnTo>
                  <a:lnTo>
                    <a:pt x="1658870" y="99594"/>
                  </a:lnTo>
                  <a:lnTo>
                    <a:pt x="1694199" y="120227"/>
                  </a:lnTo>
                  <a:lnTo>
                    <a:pt x="1728337" y="143241"/>
                  </a:lnTo>
                  <a:lnTo>
                    <a:pt x="1760490" y="167445"/>
                  </a:lnTo>
                  <a:lnTo>
                    <a:pt x="1791056" y="193633"/>
                  </a:lnTo>
                  <a:lnTo>
                    <a:pt x="1819239" y="221408"/>
                  </a:lnTo>
                  <a:lnTo>
                    <a:pt x="1845835" y="250770"/>
                  </a:lnTo>
                  <a:lnTo>
                    <a:pt x="1870049" y="281720"/>
                  </a:lnTo>
                  <a:lnTo>
                    <a:pt x="1892676" y="313860"/>
                  </a:lnTo>
                  <a:lnTo>
                    <a:pt x="1913714" y="347587"/>
                  </a:lnTo>
                  <a:lnTo>
                    <a:pt x="1932371" y="382504"/>
                  </a:lnTo>
                  <a:lnTo>
                    <a:pt x="1949043" y="419009"/>
                  </a:lnTo>
                  <a:lnTo>
                    <a:pt x="1962937" y="456704"/>
                  </a:lnTo>
                  <a:lnTo>
                    <a:pt x="1975242" y="495192"/>
                  </a:lnTo>
                  <a:lnTo>
                    <a:pt x="1984769" y="534871"/>
                  </a:lnTo>
                  <a:lnTo>
                    <a:pt x="1991914" y="575343"/>
                  </a:lnTo>
                  <a:lnTo>
                    <a:pt x="1997075" y="617403"/>
                  </a:lnTo>
                  <a:lnTo>
                    <a:pt x="1999853" y="660256"/>
                  </a:lnTo>
                  <a:lnTo>
                    <a:pt x="2000250" y="703506"/>
                  </a:lnTo>
                  <a:lnTo>
                    <a:pt x="1998265" y="747946"/>
                  </a:lnTo>
                  <a:lnTo>
                    <a:pt x="1993105" y="792784"/>
                  </a:lnTo>
                  <a:lnTo>
                    <a:pt x="1985960" y="839208"/>
                  </a:lnTo>
                  <a:lnTo>
                    <a:pt x="1976036" y="885235"/>
                  </a:lnTo>
                  <a:lnTo>
                    <a:pt x="1970082" y="909043"/>
                  </a:lnTo>
                  <a:lnTo>
                    <a:pt x="1956585" y="955864"/>
                  </a:lnTo>
                  <a:lnTo>
                    <a:pt x="1922050" y="1047522"/>
                  </a:lnTo>
                  <a:lnTo>
                    <a:pt x="1878782" y="1136006"/>
                  </a:lnTo>
                  <a:lnTo>
                    <a:pt x="1827972" y="1221315"/>
                  </a:lnTo>
                  <a:lnTo>
                    <a:pt x="1768826" y="1303054"/>
                  </a:lnTo>
                  <a:lnTo>
                    <a:pt x="1703329" y="1380031"/>
                  </a:lnTo>
                  <a:lnTo>
                    <a:pt x="1631877" y="1452643"/>
                  </a:lnTo>
                  <a:lnTo>
                    <a:pt x="1554074" y="1520097"/>
                  </a:lnTo>
                  <a:lnTo>
                    <a:pt x="1471905" y="1581599"/>
                  </a:lnTo>
                  <a:lnTo>
                    <a:pt x="1385369" y="1637149"/>
                  </a:lnTo>
                  <a:lnTo>
                    <a:pt x="1294863" y="1686351"/>
                  </a:lnTo>
                  <a:lnTo>
                    <a:pt x="1201182" y="1728411"/>
                  </a:lnTo>
                  <a:lnTo>
                    <a:pt x="1105119" y="1762931"/>
                  </a:lnTo>
                  <a:lnTo>
                    <a:pt x="1006675" y="1789516"/>
                  </a:lnTo>
                  <a:lnTo>
                    <a:pt x="907040" y="1807372"/>
                  </a:lnTo>
                  <a:lnTo>
                    <a:pt x="806610" y="1816895"/>
                  </a:lnTo>
                  <a:lnTo>
                    <a:pt x="756197" y="1817688"/>
                  </a:lnTo>
                  <a:lnTo>
                    <a:pt x="706975" y="1816895"/>
                  </a:lnTo>
                  <a:lnTo>
                    <a:pt x="611309" y="1807372"/>
                  </a:lnTo>
                  <a:lnTo>
                    <a:pt x="521597" y="1789516"/>
                  </a:lnTo>
                  <a:lnTo>
                    <a:pt x="437840" y="1762931"/>
                  </a:lnTo>
                  <a:lnTo>
                    <a:pt x="378694" y="1737537"/>
                  </a:lnTo>
                  <a:lnTo>
                    <a:pt x="341380" y="1718094"/>
                  </a:lnTo>
                  <a:lnTo>
                    <a:pt x="306052" y="1697461"/>
                  </a:lnTo>
                  <a:lnTo>
                    <a:pt x="271914" y="1674448"/>
                  </a:lnTo>
                  <a:lnTo>
                    <a:pt x="239760" y="1650243"/>
                  </a:lnTo>
                  <a:lnTo>
                    <a:pt x="209195" y="1624055"/>
                  </a:lnTo>
                  <a:lnTo>
                    <a:pt x="181011" y="1596280"/>
                  </a:lnTo>
                  <a:lnTo>
                    <a:pt x="154415" y="1566918"/>
                  </a:lnTo>
                  <a:lnTo>
                    <a:pt x="130201" y="1535968"/>
                  </a:lnTo>
                  <a:lnTo>
                    <a:pt x="107575" y="1503432"/>
                  </a:lnTo>
                  <a:lnTo>
                    <a:pt x="86536" y="1470101"/>
                  </a:lnTo>
                  <a:lnTo>
                    <a:pt x="67879" y="1435184"/>
                  </a:lnTo>
                  <a:lnTo>
                    <a:pt x="51207" y="1398680"/>
                  </a:lnTo>
                  <a:lnTo>
                    <a:pt x="37314" y="1360985"/>
                  </a:lnTo>
                  <a:lnTo>
                    <a:pt x="25008" y="1322496"/>
                  </a:lnTo>
                  <a:lnTo>
                    <a:pt x="15481" y="1282817"/>
                  </a:lnTo>
                  <a:lnTo>
                    <a:pt x="10545" y="1254858"/>
                  </a:lnTo>
                  <a:lnTo>
                    <a:pt x="7167" y="1237457"/>
                  </a:lnTo>
                  <a:lnTo>
                    <a:pt x="4376" y="1210070"/>
                  </a:lnTo>
                  <a:lnTo>
                    <a:pt x="3176" y="1200285"/>
                  </a:lnTo>
                  <a:lnTo>
                    <a:pt x="2820" y="1194791"/>
                  </a:lnTo>
                  <a:lnTo>
                    <a:pt x="1991" y="1186657"/>
                  </a:lnTo>
                  <a:lnTo>
                    <a:pt x="1556" y="1175307"/>
                  </a:lnTo>
                  <a:lnTo>
                    <a:pt x="397" y="1157432"/>
                  </a:lnTo>
                  <a:lnTo>
                    <a:pt x="248" y="1141126"/>
                  </a:lnTo>
                  <a:lnTo>
                    <a:pt x="0" y="1134666"/>
                  </a:lnTo>
                  <a:lnTo>
                    <a:pt x="144" y="1129833"/>
                  </a:lnTo>
                  <a:lnTo>
                    <a:pt x="0" y="1114182"/>
                  </a:lnTo>
                  <a:lnTo>
                    <a:pt x="1985" y="1069345"/>
                  </a:lnTo>
                  <a:lnTo>
                    <a:pt x="3218" y="1058727"/>
                  </a:lnTo>
                  <a:lnTo>
                    <a:pt x="3583" y="1053703"/>
                  </a:lnTo>
                  <a:lnTo>
                    <a:pt x="3822" y="1053529"/>
                  </a:lnTo>
                  <a:lnTo>
                    <a:pt x="7145" y="1024905"/>
                  </a:lnTo>
                  <a:lnTo>
                    <a:pt x="14291" y="978877"/>
                  </a:lnTo>
                  <a:lnTo>
                    <a:pt x="24214" y="932056"/>
                  </a:lnTo>
                  <a:lnTo>
                    <a:pt x="30169" y="909043"/>
                  </a:lnTo>
                  <a:lnTo>
                    <a:pt x="43665" y="861825"/>
                  </a:lnTo>
                  <a:lnTo>
                    <a:pt x="78200" y="770167"/>
                  </a:lnTo>
                  <a:lnTo>
                    <a:pt x="121468" y="681683"/>
                  </a:lnTo>
                  <a:lnTo>
                    <a:pt x="172278" y="596373"/>
                  </a:lnTo>
                  <a:lnTo>
                    <a:pt x="231424" y="514635"/>
                  </a:lnTo>
                  <a:lnTo>
                    <a:pt x="296922" y="437658"/>
                  </a:lnTo>
                  <a:lnTo>
                    <a:pt x="368373" y="365046"/>
                  </a:lnTo>
                  <a:lnTo>
                    <a:pt x="446176" y="297591"/>
                  </a:lnTo>
                  <a:lnTo>
                    <a:pt x="528346" y="235692"/>
                  </a:lnTo>
                  <a:lnTo>
                    <a:pt x="614882" y="180142"/>
                  </a:lnTo>
                  <a:lnTo>
                    <a:pt x="705387" y="131337"/>
                  </a:lnTo>
                  <a:lnTo>
                    <a:pt x="799068" y="89278"/>
                  </a:lnTo>
                  <a:lnTo>
                    <a:pt x="895131" y="54757"/>
                  </a:lnTo>
                  <a:lnTo>
                    <a:pt x="993575" y="28172"/>
                  </a:lnTo>
                  <a:lnTo>
                    <a:pt x="1093211" y="9920"/>
                  </a:lnTo>
                  <a:lnTo>
                    <a:pt x="1193640" y="7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a:p>
          </p:txBody>
        </p:sp>
        <p:sp>
          <p:nvSpPr>
            <p:cNvPr id="30" name="Freeform 9"/>
            <p:cNvSpPr>
              <a:spLocks/>
            </p:cNvSpPr>
            <p:nvPr/>
          </p:nvSpPr>
          <p:spPr bwMode="auto">
            <a:xfrm>
              <a:off x="6738621" y="2511406"/>
              <a:ext cx="1214447" cy="1112424"/>
            </a:xfrm>
            <a:custGeom>
              <a:avLst/>
              <a:gdLst>
                <a:gd name="connsiteX0" fmla="*/ 976463 w 1568450"/>
                <a:gd name="connsiteY0" fmla="*/ 0 h 1436688"/>
                <a:gd name="connsiteX1" fmla="*/ 1015743 w 1568450"/>
                <a:gd name="connsiteY1" fmla="*/ 397 h 1436688"/>
                <a:gd name="connsiteX2" fmla="*/ 1090337 w 1568450"/>
                <a:gd name="connsiteY2" fmla="*/ 7547 h 1436688"/>
                <a:gd name="connsiteX3" fmla="*/ 1160566 w 1568450"/>
                <a:gd name="connsiteY3" fmla="*/ 21846 h 1436688"/>
                <a:gd name="connsiteX4" fmla="*/ 1226430 w 1568450"/>
                <a:gd name="connsiteY4" fmla="*/ 43295 h 1436688"/>
                <a:gd name="connsiteX5" fmla="*/ 1287137 w 1568450"/>
                <a:gd name="connsiteY5" fmla="*/ 70305 h 1436688"/>
                <a:gd name="connsiteX6" fmla="*/ 1343082 w 1568450"/>
                <a:gd name="connsiteY6" fmla="*/ 104068 h 1436688"/>
                <a:gd name="connsiteX7" fmla="*/ 1393076 w 1568450"/>
                <a:gd name="connsiteY7" fmla="*/ 142596 h 1436688"/>
                <a:gd name="connsiteX8" fmla="*/ 1437911 w 1568450"/>
                <a:gd name="connsiteY8" fmla="*/ 186289 h 1436688"/>
                <a:gd name="connsiteX9" fmla="*/ 1476398 w 1568450"/>
                <a:gd name="connsiteY9" fmla="*/ 235145 h 1436688"/>
                <a:gd name="connsiteX10" fmla="*/ 1508934 w 1568450"/>
                <a:gd name="connsiteY10" fmla="*/ 288370 h 1436688"/>
                <a:gd name="connsiteX11" fmla="*/ 1511141 w 1568450"/>
                <a:gd name="connsiteY11" fmla="*/ 293455 h 1436688"/>
                <a:gd name="connsiteX12" fmla="*/ 1521174 w 1568450"/>
                <a:gd name="connsiteY12" fmla="*/ 313174 h 1436688"/>
                <a:gd name="connsiteX13" fmla="*/ 1540259 w 1568450"/>
                <a:gd name="connsiteY13" fmla="*/ 361282 h 1436688"/>
                <a:gd name="connsiteX14" fmla="*/ 1547813 w 1568450"/>
                <a:gd name="connsiteY14" fmla="*/ 385932 h 1436688"/>
                <a:gd name="connsiteX15" fmla="*/ 1546688 w 1568450"/>
                <a:gd name="connsiteY15" fmla="*/ 386674 h 1436688"/>
                <a:gd name="connsiteX16" fmla="*/ 1552976 w 1568450"/>
                <a:gd name="connsiteY16" fmla="*/ 406737 h 1436688"/>
                <a:gd name="connsiteX17" fmla="*/ 1564482 w 1568450"/>
                <a:gd name="connsiteY17" fmla="*/ 471084 h 1436688"/>
                <a:gd name="connsiteX18" fmla="*/ 1568450 w 1568450"/>
                <a:gd name="connsiteY18" fmla="*/ 539006 h 1436688"/>
                <a:gd name="connsiteX19" fmla="*/ 1565276 w 1568450"/>
                <a:gd name="connsiteY19" fmla="*/ 608914 h 1436688"/>
                <a:gd name="connsiteX20" fmla="*/ 1553770 w 1568450"/>
                <a:gd name="connsiteY20" fmla="*/ 681603 h 1436688"/>
                <a:gd name="connsiteX21" fmla="*/ 1544247 w 1568450"/>
                <a:gd name="connsiteY21" fmla="*/ 718543 h 1436688"/>
                <a:gd name="connsiteX22" fmla="*/ 1533534 w 1568450"/>
                <a:gd name="connsiteY22" fmla="*/ 755086 h 1436688"/>
                <a:gd name="connsiteX23" fmla="*/ 1506950 w 1568450"/>
                <a:gd name="connsiteY23" fmla="*/ 827774 h 1436688"/>
                <a:gd name="connsiteX24" fmla="*/ 1472431 w 1568450"/>
                <a:gd name="connsiteY24" fmla="*/ 898079 h 1436688"/>
                <a:gd name="connsiteX25" fmla="*/ 1462956 w 1568450"/>
                <a:gd name="connsiteY25" fmla="*/ 914044 h 1436688"/>
                <a:gd name="connsiteX26" fmla="*/ 1463676 w 1568450"/>
                <a:gd name="connsiteY26" fmla="*/ 915988 h 1436688"/>
                <a:gd name="connsiteX27" fmla="*/ 1448966 w 1568450"/>
                <a:gd name="connsiteY27" fmla="*/ 941388 h 1436688"/>
                <a:gd name="connsiteX28" fmla="*/ 1415966 w 1568450"/>
                <a:gd name="connsiteY28" fmla="*/ 991394 h 1436688"/>
                <a:gd name="connsiteX29" fmla="*/ 1379389 w 1568450"/>
                <a:gd name="connsiteY29" fmla="*/ 1039813 h 1436688"/>
                <a:gd name="connsiteX30" fmla="*/ 1340028 w 1568450"/>
                <a:gd name="connsiteY30" fmla="*/ 1086247 h 1436688"/>
                <a:gd name="connsiteX31" fmla="*/ 1319354 w 1568450"/>
                <a:gd name="connsiteY31" fmla="*/ 1108076 h 1436688"/>
                <a:gd name="connsiteX32" fmla="*/ 1317498 w 1568450"/>
                <a:gd name="connsiteY32" fmla="*/ 1108076 h 1436688"/>
                <a:gd name="connsiteX33" fmla="*/ 1278408 w 1568450"/>
                <a:gd name="connsiteY33" fmla="*/ 1148318 h 1436688"/>
                <a:gd name="connsiteX34" fmla="*/ 1217701 w 1568450"/>
                <a:gd name="connsiteY34" fmla="*/ 1201543 h 1436688"/>
                <a:gd name="connsiteX35" fmla="*/ 1153027 w 1568450"/>
                <a:gd name="connsiteY35" fmla="*/ 1250399 h 1436688"/>
                <a:gd name="connsiteX36" fmla="*/ 1085179 w 1568450"/>
                <a:gd name="connsiteY36" fmla="*/ 1294092 h 1436688"/>
                <a:gd name="connsiteX37" fmla="*/ 1014156 w 1568450"/>
                <a:gd name="connsiteY37" fmla="*/ 1332621 h 1436688"/>
                <a:gd name="connsiteX38" fmla="*/ 940753 w 1568450"/>
                <a:gd name="connsiteY38" fmla="*/ 1366383 h 1436688"/>
                <a:gd name="connsiteX39" fmla="*/ 864969 w 1568450"/>
                <a:gd name="connsiteY39" fmla="*/ 1393393 h 1436688"/>
                <a:gd name="connsiteX40" fmla="*/ 787995 w 1568450"/>
                <a:gd name="connsiteY40" fmla="*/ 1414445 h 1436688"/>
                <a:gd name="connsiteX41" fmla="*/ 709830 w 1568450"/>
                <a:gd name="connsiteY41" fmla="*/ 1429141 h 1436688"/>
                <a:gd name="connsiteX42" fmla="*/ 631665 w 1568450"/>
                <a:gd name="connsiteY42" fmla="*/ 1436291 h 1436688"/>
                <a:gd name="connsiteX43" fmla="*/ 591988 w 1568450"/>
                <a:gd name="connsiteY43" fmla="*/ 1436688 h 1436688"/>
                <a:gd name="connsiteX44" fmla="*/ 552707 w 1568450"/>
                <a:gd name="connsiteY44" fmla="*/ 1436291 h 1436688"/>
                <a:gd name="connsiteX45" fmla="*/ 478114 w 1568450"/>
                <a:gd name="connsiteY45" fmla="*/ 1429141 h 1436688"/>
                <a:gd name="connsiteX46" fmla="*/ 407885 w 1568450"/>
                <a:gd name="connsiteY46" fmla="*/ 1414445 h 1436688"/>
                <a:gd name="connsiteX47" fmla="*/ 342020 w 1568450"/>
                <a:gd name="connsiteY47" fmla="*/ 1393393 h 1436688"/>
                <a:gd name="connsiteX48" fmla="*/ 281313 w 1568450"/>
                <a:gd name="connsiteY48" fmla="*/ 1366383 h 1436688"/>
                <a:gd name="connsiteX49" fmla="*/ 225368 w 1568450"/>
                <a:gd name="connsiteY49" fmla="*/ 1332621 h 1436688"/>
                <a:gd name="connsiteX50" fmla="*/ 175375 w 1568450"/>
                <a:gd name="connsiteY50" fmla="*/ 1294092 h 1436688"/>
                <a:gd name="connsiteX51" fmla="*/ 130539 w 1568450"/>
                <a:gd name="connsiteY51" fmla="*/ 1250399 h 1436688"/>
                <a:gd name="connsiteX52" fmla="*/ 92052 w 1568450"/>
                <a:gd name="connsiteY52" fmla="*/ 1201543 h 1436688"/>
                <a:gd name="connsiteX53" fmla="*/ 59516 w 1568450"/>
                <a:gd name="connsiteY53" fmla="*/ 1148318 h 1436688"/>
                <a:gd name="connsiteX54" fmla="*/ 34520 w 1568450"/>
                <a:gd name="connsiteY54" fmla="*/ 1090723 h 1436688"/>
                <a:gd name="connsiteX55" fmla="*/ 15474 w 1568450"/>
                <a:gd name="connsiteY55" fmla="*/ 1029951 h 1436688"/>
                <a:gd name="connsiteX56" fmla="*/ 7235 w 1568450"/>
                <a:gd name="connsiteY56" fmla="*/ 983877 h 1436688"/>
                <a:gd name="connsiteX57" fmla="*/ 6726 w 1568450"/>
                <a:gd name="connsiteY57" fmla="*/ 984250 h 1436688"/>
                <a:gd name="connsiteX58" fmla="*/ 4727 w 1568450"/>
                <a:gd name="connsiteY58" fmla="*/ 969847 h 1436688"/>
                <a:gd name="connsiteX59" fmla="*/ 3968 w 1568450"/>
                <a:gd name="connsiteY59" fmla="*/ 965604 h 1436688"/>
                <a:gd name="connsiteX60" fmla="*/ 3843 w 1568450"/>
                <a:gd name="connsiteY60" fmla="*/ 963483 h 1436688"/>
                <a:gd name="connsiteX61" fmla="*/ 2374 w 1568450"/>
                <a:gd name="connsiteY61" fmla="*/ 952897 h 1436688"/>
                <a:gd name="connsiteX62" fmla="*/ 941 w 1568450"/>
                <a:gd name="connsiteY62" fmla="*/ 914097 h 1436688"/>
                <a:gd name="connsiteX63" fmla="*/ 0 w 1568450"/>
                <a:gd name="connsiteY63" fmla="*/ 898079 h 1436688"/>
                <a:gd name="connsiteX64" fmla="*/ 193 w 1568450"/>
                <a:gd name="connsiteY64" fmla="*/ 893816 h 1436688"/>
                <a:gd name="connsiteX65" fmla="*/ 0 w 1568450"/>
                <a:gd name="connsiteY65" fmla="*/ 888603 h 1436688"/>
                <a:gd name="connsiteX66" fmla="*/ 1789 w 1568450"/>
                <a:gd name="connsiteY66" fmla="*/ 858447 h 1436688"/>
                <a:gd name="connsiteX67" fmla="*/ 3174 w 1568450"/>
                <a:gd name="connsiteY67" fmla="*/ 827774 h 1436688"/>
                <a:gd name="connsiteX68" fmla="*/ 3857 w 1568450"/>
                <a:gd name="connsiteY68" fmla="*/ 823607 h 1436688"/>
                <a:gd name="connsiteX69" fmla="*/ 3956 w 1568450"/>
                <a:gd name="connsiteY69" fmla="*/ 821928 h 1436688"/>
                <a:gd name="connsiteX70" fmla="*/ 12710 w 1568450"/>
                <a:gd name="connsiteY70" fmla="*/ 769543 h 1436688"/>
                <a:gd name="connsiteX71" fmla="*/ 15078 w 1568450"/>
                <a:gd name="connsiteY71" fmla="*/ 755086 h 1436688"/>
                <a:gd name="connsiteX72" fmla="*/ 15224 w 1568450"/>
                <a:gd name="connsiteY72" fmla="*/ 754500 h 1436688"/>
                <a:gd name="connsiteX73" fmla="*/ 15430 w 1568450"/>
                <a:gd name="connsiteY73" fmla="*/ 753269 h 1436688"/>
                <a:gd name="connsiteX74" fmla="*/ 24133 w 1568450"/>
                <a:gd name="connsiteY74" fmla="*/ 718344 h 1436688"/>
                <a:gd name="connsiteX75" fmla="*/ 29276 w 1568450"/>
                <a:gd name="connsiteY75" fmla="*/ 700485 h 1436688"/>
                <a:gd name="connsiteX76" fmla="*/ 34419 w 1568450"/>
                <a:gd name="connsiteY76" fmla="*/ 682228 h 1436688"/>
                <a:gd name="connsiteX77" fmla="*/ 34818 w 1568450"/>
                <a:gd name="connsiteY77" fmla="*/ 681942 h 1436688"/>
                <a:gd name="connsiteX78" fmla="*/ 34916 w 1568450"/>
                <a:gd name="connsiteY78" fmla="*/ 681603 h 1436688"/>
                <a:gd name="connsiteX79" fmla="*/ 61500 w 1568450"/>
                <a:gd name="connsiteY79" fmla="*/ 608914 h 1436688"/>
                <a:gd name="connsiteX80" fmla="*/ 96020 w 1568450"/>
                <a:gd name="connsiteY80" fmla="*/ 539006 h 1436688"/>
                <a:gd name="connsiteX81" fmla="*/ 136094 w 1568450"/>
                <a:gd name="connsiteY81" fmla="*/ 471084 h 1436688"/>
                <a:gd name="connsiteX82" fmla="*/ 182120 w 1568450"/>
                <a:gd name="connsiteY82" fmla="*/ 406737 h 1436688"/>
                <a:gd name="connsiteX83" fmla="*/ 234097 w 1568450"/>
                <a:gd name="connsiteY83" fmla="*/ 345965 h 1436688"/>
                <a:gd name="connsiteX84" fmla="*/ 290042 w 1568450"/>
                <a:gd name="connsiteY84" fmla="*/ 288370 h 1436688"/>
                <a:gd name="connsiteX85" fmla="*/ 350749 w 1568450"/>
                <a:gd name="connsiteY85" fmla="*/ 235145 h 1436688"/>
                <a:gd name="connsiteX86" fmla="*/ 415423 w 1568450"/>
                <a:gd name="connsiteY86" fmla="*/ 186289 h 1436688"/>
                <a:gd name="connsiteX87" fmla="*/ 483272 w 1568450"/>
                <a:gd name="connsiteY87" fmla="*/ 142596 h 1436688"/>
                <a:gd name="connsiteX88" fmla="*/ 554294 w 1568450"/>
                <a:gd name="connsiteY88" fmla="*/ 104068 h 1436688"/>
                <a:gd name="connsiteX89" fmla="*/ 627698 w 1568450"/>
                <a:gd name="connsiteY89" fmla="*/ 70305 h 1436688"/>
                <a:gd name="connsiteX90" fmla="*/ 703482 w 1568450"/>
                <a:gd name="connsiteY90" fmla="*/ 43295 h 1436688"/>
                <a:gd name="connsiteX91" fmla="*/ 780456 w 1568450"/>
                <a:gd name="connsiteY91" fmla="*/ 21846 h 1436688"/>
                <a:gd name="connsiteX92" fmla="*/ 858620 w 1568450"/>
                <a:gd name="connsiteY92" fmla="*/ 7547 h 1436688"/>
                <a:gd name="connsiteX93" fmla="*/ 936785 w 1568450"/>
                <a:gd name="connsiteY93" fmla="*/ 397 h 143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568450" h="1436688">
                  <a:moveTo>
                    <a:pt x="976463" y="0"/>
                  </a:moveTo>
                  <a:lnTo>
                    <a:pt x="1015743" y="397"/>
                  </a:lnTo>
                  <a:lnTo>
                    <a:pt x="1090337" y="7547"/>
                  </a:lnTo>
                  <a:lnTo>
                    <a:pt x="1160566" y="21846"/>
                  </a:lnTo>
                  <a:lnTo>
                    <a:pt x="1226430" y="43295"/>
                  </a:lnTo>
                  <a:lnTo>
                    <a:pt x="1287137" y="70305"/>
                  </a:lnTo>
                  <a:lnTo>
                    <a:pt x="1343082" y="104068"/>
                  </a:lnTo>
                  <a:lnTo>
                    <a:pt x="1393076" y="142596"/>
                  </a:lnTo>
                  <a:lnTo>
                    <a:pt x="1437911" y="186289"/>
                  </a:lnTo>
                  <a:lnTo>
                    <a:pt x="1476398" y="235145"/>
                  </a:lnTo>
                  <a:lnTo>
                    <a:pt x="1508934" y="288370"/>
                  </a:lnTo>
                  <a:lnTo>
                    <a:pt x="1511141" y="293455"/>
                  </a:lnTo>
                  <a:lnTo>
                    <a:pt x="1521174" y="313174"/>
                  </a:lnTo>
                  <a:lnTo>
                    <a:pt x="1540259" y="361282"/>
                  </a:lnTo>
                  <a:lnTo>
                    <a:pt x="1547813" y="385932"/>
                  </a:lnTo>
                  <a:lnTo>
                    <a:pt x="1546688" y="386674"/>
                  </a:lnTo>
                  <a:lnTo>
                    <a:pt x="1552976" y="406737"/>
                  </a:lnTo>
                  <a:lnTo>
                    <a:pt x="1564482" y="471084"/>
                  </a:lnTo>
                  <a:lnTo>
                    <a:pt x="1568450" y="539006"/>
                  </a:lnTo>
                  <a:lnTo>
                    <a:pt x="1565276" y="608914"/>
                  </a:lnTo>
                  <a:lnTo>
                    <a:pt x="1553770" y="681603"/>
                  </a:lnTo>
                  <a:lnTo>
                    <a:pt x="1544247" y="718543"/>
                  </a:lnTo>
                  <a:lnTo>
                    <a:pt x="1533534" y="755086"/>
                  </a:lnTo>
                  <a:lnTo>
                    <a:pt x="1506950" y="827774"/>
                  </a:lnTo>
                  <a:lnTo>
                    <a:pt x="1472431" y="898079"/>
                  </a:lnTo>
                  <a:lnTo>
                    <a:pt x="1462956" y="914044"/>
                  </a:lnTo>
                  <a:lnTo>
                    <a:pt x="1463676" y="915988"/>
                  </a:lnTo>
                  <a:lnTo>
                    <a:pt x="1448966" y="941388"/>
                  </a:lnTo>
                  <a:lnTo>
                    <a:pt x="1415966" y="991394"/>
                  </a:lnTo>
                  <a:lnTo>
                    <a:pt x="1379389" y="1039813"/>
                  </a:lnTo>
                  <a:lnTo>
                    <a:pt x="1340028" y="1086247"/>
                  </a:lnTo>
                  <a:lnTo>
                    <a:pt x="1319354" y="1108076"/>
                  </a:lnTo>
                  <a:lnTo>
                    <a:pt x="1317498" y="1108076"/>
                  </a:lnTo>
                  <a:lnTo>
                    <a:pt x="1278408" y="1148318"/>
                  </a:lnTo>
                  <a:lnTo>
                    <a:pt x="1217701" y="1201543"/>
                  </a:lnTo>
                  <a:lnTo>
                    <a:pt x="1153027" y="1250399"/>
                  </a:lnTo>
                  <a:lnTo>
                    <a:pt x="1085179" y="1294092"/>
                  </a:lnTo>
                  <a:lnTo>
                    <a:pt x="1014156" y="1332621"/>
                  </a:lnTo>
                  <a:lnTo>
                    <a:pt x="940753" y="1366383"/>
                  </a:lnTo>
                  <a:lnTo>
                    <a:pt x="864969" y="1393393"/>
                  </a:lnTo>
                  <a:lnTo>
                    <a:pt x="787995" y="1414445"/>
                  </a:lnTo>
                  <a:lnTo>
                    <a:pt x="709830" y="1429141"/>
                  </a:lnTo>
                  <a:lnTo>
                    <a:pt x="631665" y="1436291"/>
                  </a:lnTo>
                  <a:lnTo>
                    <a:pt x="591988" y="1436688"/>
                  </a:lnTo>
                  <a:lnTo>
                    <a:pt x="552707" y="1436291"/>
                  </a:lnTo>
                  <a:lnTo>
                    <a:pt x="478114" y="1429141"/>
                  </a:lnTo>
                  <a:lnTo>
                    <a:pt x="407885" y="1414445"/>
                  </a:lnTo>
                  <a:lnTo>
                    <a:pt x="342020" y="1393393"/>
                  </a:lnTo>
                  <a:lnTo>
                    <a:pt x="281313" y="1366383"/>
                  </a:lnTo>
                  <a:lnTo>
                    <a:pt x="225368" y="1332621"/>
                  </a:lnTo>
                  <a:lnTo>
                    <a:pt x="175375" y="1294092"/>
                  </a:lnTo>
                  <a:lnTo>
                    <a:pt x="130539" y="1250399"/>
                  </a:lnTo>
                  <a:lnTo>
                    <a:pt x="92052" y="1201543"/>
                  </a:lnTo>
                  <a:lnTo>
                    <a:pt x="59516" y="1148318"/>
                  </a:lnTo>
                  <a:lnTo>
                    <a:pt x="34520" y="1090723"/>
                  </a:lnTo>
                  <a:lnTo>
                    <a:pt x="15474" y="1029951"/>
                  </a:lnTo>
                  <a:lnTo>
                    <a:pt x="7235" y="983877"/>
                  </a:lnTo>
                  <a:lnTo>
                    <a:pt x="6726" y="984250"/>
                  </a:lnTo>
                  <a:lnTo>
                    <a:pt x="4727" y="969847"/>
                  </a:lnTo>
                  <a:lnTo>
                    <a:pt x="3968" y="965604"/>
                  </a:lnTo>
                  <a:lnTo>
                    <a:pt x="3843" y="963483"/>
                  </a:lnTo>
                  <a:lnTo>
                    <a:pt x="2374" y="952897"/>
                  </a:lnTo>
                  <a:lnTo>
                    <a:pt x="941" y="914097"/>
                  </a:lnTo>
                  <a:lnTo>
                    <a:pt x="0" y="898079"/>
                  </a:lnTo>
                  <a:lnTo>
                    <a:pt x="193" y="893816"/>
                  </a:lnTo>
                  <a:lnTo>
                    <a:pt x="0" y="888603"/>
                  </a:lnTo>
                  <a:lnTo>
                    <a:pt x="1789" y="858447"/>
                  </a:lnTo>
                  <a:lnTo>
                    <a:pt x="3174" y="827774"/>
                  </a:lnTo>
                  <a:lnTo>
                    <a:pt x="3857" y="823607"/>
                  </a:lnTo>
                  <a:lnTo>
                    <a:pt x="3956" y="821928"/>
                  </a:lnTo>
                  <a:lnTo>
                    <a:pt x="12710" y="769543"/>
                  </a:lnTo>
                  <a:lnTo>
                    <a:pt x="15078" y="755086"/>
                  </a:lnTo>
                  <a:lnTo>
                    <a:pt x="15224" y="754500"/>
                  </a:lnTo>
                  <a:lnTo>
                    <a:pt x="15430" y="753269"/>
                  </a:lnTo>
                  <a:lnTo>
                    <a:pt x="24133" y="718344"/>
                  </a:lnTo>
                  <a:lnTo>
                    <a:pt x="29276" y="700485"/>
                  </a:lnTo>
                  <a:lnTo>
                    <a:pt x="34419" y="682228"/>
                  </a:lnTo>
                  <a:lnTo>
                    <a:pt x="34818" y="681942"/>
                  </a:lnTo>
                  <a:lnTo>
                    <a:pt x="34916" y="681603"/>
                  </a:lnTo>
                  <a:lnTo>
                    <a:pt x="61500" y="608914"/>
                  </a:lnTo>
                  <a:lnTo>
                    <a:pt x="96020" y="539006"/>
                  </a:lnTo>
                  <a:lnTo>
                    <a:pt x="136094" y="471084"/>
                  </a:lnTo>
                  <a:lnTo>
                    <a:pt x="182120" y="406737"/>
                  </a:lnTo>
                  <a:lnTo>
                    <a:pt x="234097" y="345965"/>
                  </a:lnTo>
                  <a:lnTo>
                    <a:pt x="290042" y="288370"/>
                  </a:lnTo>
                  <a:lnTo>
                    <a:pt x="350749" y="235145"/>
                  </a:lnTo>
                  <a:lnTo>
                    <a:pt x="415423" y="186289"/>
                  </a:lnTo>
                  <a:lnTo>
                    <a:pt x="483272" y="142596"/>
                  </a:lnTo>
                  <a:lnTo>
                    <a:pt x="554294" y="104068"/>
                  </a:lnTo>
                  <a:lnTo>
                    <a:pt x="627698" y="70305"/>
                  </a:lnTo>
                  <a:lnTo>
                    <a:pt x="703482" y="43295"/>
                  </a:lnTo>
                  <a:lnTo>
                    <a:pt x="780456" y="21846"/>
                  </a:lnTo>
                  <a:lnTo>
                    <a:pt x="858620" y="7547"/>
                  </a:lnTo>
                  <a:lnTo>
                    <a:pt x="936785" y="397"/>
                  </a:lnTo>
                  <a:close/>
                </a:path>
              </a:pathLst>
            </a:custGeom>
            <a:solidFill>
              <a:srgbClr val="EC1C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a:p>
          </p:txBody>
        </p:sp>
        <p:sp>
          <p:nvSpPr>
            <p:cNvPr id="31" name="Freeform 10"/>
            <p:cNvSpPr>
              <a:spLocks/>
            </p:cNvSpPr>
            <p:nvPr/>
          </p:nvSpPr>
          <p:spPr bwMode="auto">
            <a:xfrm>
              <a:off x="6902105" y="2656451"/>
              <a:ext cx="887480" cy="822333"/>
            </a:xfrm>
            <a:custGeom>
              <a:avLst/>
              <a:gdLst>
                <a:gd name="connsiteX0" fmla="*/ 715616 w 1146175"/>
                <a:gd name="connsiteY0" fmla="*/ 0 h 1062038"/>
                <a:gd name="connsiteX1" fmla="*/ 743765 w 1146175"/>
                <a:gd name="connsiteY1" fmla="*/ 397 h 1062038"/>
                <a:gd name="connsiteX2" fmla="*/ 798081 w 1146175"/>
                <a:gd name="connsiteY2" fmla="*/ 6348 h 1062038"/>
                <a:gd name="connsiteX3" fmla="*/ 849621 w 1146175"/>
                <a:gd name="connsiteY3" fmla="*/ 16663 h 1062038"/>
                <a:gd name="connsiteX4" fmla="*/ 897196 w 1146175"/>
                <a:gd name="connsiteY4" fmla="*/ 32532 h 1062038"/>
                <a:gd name="connsiteX5" fmla="*/ 941997 w 1146175"/>
                <a:gd name="connsiteY5" fmla="*/ 52368 h 1062038"/>
                <a:gd name="connsiteX6" fmla="*/ 982832 w 1146175"/>
                <a:gd name="connsiteY6" fmla="*/ 76568 h 1062038"/>
                <a:gd name="connsiteX7" fmla="*/ 1019307 w 1146175"/>
                <a:gd name="connsiteY7" fmla="*/ 105529 h 1062038"/>
                <a:gd name="connsiteX8" fmla="*/ 1051420 w 1146175"/>
                <a:gd name="connsiteY8" fmla="*/ 138061 h 1062038"/>
                <a:gd name="connsiteX9" fmla="*/ 1079966 w 1146175"/>
                <a:gd name="connsiteY9" fmla="*/ 173767 h 1062038"/>
                <a:gd name="connsiteX10" fmla="*/ 1102961 w 1146175"/>
                <a:gd name="connsiteY10" fmla="*/ 213439 h 1062038"/>
                <a:gd name="connsiteX11" fmla="*/ 1118980 w 1146175"/>
                <a:gd name="connsiteY11" fmla="*/ 250377 h 1062038"/>
                <a:gd name="connsiteX12" fmla="*/ 1120378 w 1146175"/>
                <a:gd name="connsiteY12" fmla="*/ 249238 h 1062038"/>
                <a:gd name="connsiteX13" fmla="*/ 1127125 w 1146175"/>
                <a:gd name="connsiteY13" fmla="*/ 267891 h 1062038"/>
                <a:gd name="connsiteX14" fmla="*/ 1137840 w 1146175"/>
                <a:gd name="connsiteY14" fmla="*/ 307181 h 1062038"/>
                <a:gd name="connsiteX15" fmla="*/ 1141412 w 1146175"/>
                <a:gd name="connsiteY15" fmla="*/ 327422 h 1062038"/>
                <a:gd name="connsiteX16" fmla="*/ 1139914 w 1146175"/>
                <a:gd name="connsiteY16" fmla="*/ 328393 h 1062038"/>
                <a:gd name="connsiteX17" fmla="*/ 1143400 w 1146175"/>
                <a:gd name="connsiteY17" fmla="*/ 348326 h 1062038"/>
                <a:gd name="connsiteX18" fmla="*/ 1146175 w 1146175"/>
                <a:gd name="connsiteY18" fmla="*/ 397917 h 1062038"/>
                <a:gd name="connsiteX19" fmla="*/ 1143400 w 1146175"/>
                <a:gd name="connsiteY19" fmla="*/ 449888 h 1062038"/>
                <a:gd name="connsiteX20" fmla="*/ 1134678 w 1146175"/>
                <a:gd name="connsiteY20" fmla="*/ 503447 h 1062038"/>
                <a:gd name="connsiteX21" fmla="*/ 1127938 w 1146175"/>
                <a:gd name="connsiteY21" fmla="*/ 531218 h 1062038"/>
                <a:gd name="connsiteX22" fmla="*/ 1120009 w 1146175"/>
                <a:gd name="connsiteY22" fmla="*/ 558592 h 1062038"/>
                <a:gd name="connsiteX23" fmla="*/ 1119126 w 1146175"/>
                <a:gd name="connsiteY23" fmla="*/ 560929 h 1062038"/>
                <a:gd name="connsiteX24" fmla="*/ 1120378 w 1146175"/>
                <a:gd name="connsiteY24" fmla="*/ 561975 h 1062038"/>
                <a:gd name="connsiteX25" fmla="*/ 1110059 w 1146175"/>
                <a:gd name="connsiteY25" fmla="*/ 590947 h 1062038"/>
                <a:gd name="connsiteX26" fmla="*/ 1085056 w 1146175"/>
                <a:gd name="connsiteY26" fmla="*/ 647700 h 1062038"/>
                <a:gd name="connsiteX27" fmla="*/ 1054497 w 1146175"/>
                <a:gd name="connsiteY27" fmla="*/ 702072 h 1062038"/>
                <a:gd name="connsiteX28" fmla="*/ 1018381 w 1146175"/>
                <a:gd name="connsiteY28" fmla="*/ 754063 h 1062038"/>
                <a:gd name="connsiteX29" fmla="*/ 978297 w 1146175"/>
                <a:gd name="connsiteY29" fmla="*/ 803672 h 1062038"/>
                <a:gd name="connsiteX30" fmla="*/ 933847 w 1146175"/>
                <a:gd name="connsiteY30" fmla="*/ 849313 h 1062038"/>
                <a:gd name="connsiteX31" fmla="*/ 885825 w 1146175"/>
                <a:gd name="connsiteY31" fmla="*/ 891382 h 1062038"/>
                <a:gd name="connsiteX32" fmla="*/ 833834 w 1146175"/>
                <a:gd name="connsiteY32" fmla="*/ 930276 h 1062038"/>
                <a:gd name="connsiteX33" fmla="*/ 807243 w 1146175"/>
                <a:gd name="connsiteY33" fmla="*/ 947738 h 1062038"/>
                <a:gd name="connsiteX34" fmla="*/ 806257 w 1146175"/>
                <a:gd name="connsiteY34" fmla="*/ 946717 h 1062038"/>
                <a:gd name="connsiteX35" fmla="*/ 791341 w 1146175"/>
                <a:gd name="connsiteY35" fmla="*/ 956509 h 1062038"/>
                <a:gd name="connsiteX36" fmla="*/ 739008 w 1146175"/>
                <a:gd name="connsiteY36" fmla="*/ 985470 h 1062038"/>
                <a:gd name="connsiteX37" fmla="*/ 685485 w 1146175"/>
                <a:gd name="connsiteY37" fmla="*/ 1009273 h 1062038"/>
                <a:gd name="connsiteX38" fmla="*/ 630773 w 1146175"/>
                <a:gd name="connsiteY38" fmla="*/ 1029507 h 1062038"/>
                <a:gd name="connsiteX39" fmla="*/ 574079 w 1146175"/>
                <a:gd name="connsiteY39" fmla="*/ 1045376 h 1062038"/>
                <a:gd name="connsiteX40" fmla="*/ 516988 w 1146175"/>
                <a:gd name="connsiteY40" fmla="*/ 1055691 h 1062038"/>
                <a:gd name="connsiteX41" fmla="*/ 459501 w 1146175"/>
                <a:gd name="connsiteY41" fmla="*/ 1061245 h 1062038"/>
                <a:gd name="connsiteX42" fmla="*/ 430559 w 1146175"/>
                <a:gd name="connsiteY42" fmla="*/ 1062038 h 1062038"/>
                <a:gd name="connsiteX43" fmla="*/ 402410 w 1146175"/>
                <a:gd name="connsiteY43" fmla="*/ 1061245 h 1062038"/>
                <a:gd name="connsiteX44" fmla="*/ 348095 w 1146175"/>
                <a:gd name="connsiteY44" fmla="*/ 1055691 h 1062038"/>
                <a:gd name="connsiteX45" fmla="*/ 296555 w 1146175"/>
                <a:gd name="connsiteY45" fmla="*/ 1045376 h 1062038"/>
                <a:gd name="connsiteX46" fmla="*/ 248979 w 1146175"/>
                <a:gd name="connsiteY46" fmla="*/ 1029507 h 1062038"/>
                <a:gd name="connsiteX47" fmla="*/ 204179 w 1146175"/>
                <a:gd name="connsiteY47" fmla="*/ 1009273 h 1062038"/>
                <a:gd name="connsiteX48" fmla="*/ 163740 w 1146175"/>
                <a:gd name="connsiteY48" fmla="*/ 985470 h 1062038"/>
                <a:gd name="connsiteX49" fmla="*/ 126868 w 1146175"/>
                <a:gd name="connsiteY49" fmla="*/ 956509 h 1062038"/>
                <a:gd name="connsiteX50" fmla="*/ 94755 w 1146175"/>
                <a:gd name="connsiteY50" fmla="*/ 923977 h 1062038"/>
                <a:gd name="connsiteX51" fmla="*/ 67003 w 1146175"/>
                <a:gd name="connsiteY51" fmla="*/ 888272 h 1062038"/>
                <a:gd name="connsiteX52" fmla="*/ 43215 w 1146175"/>
                <a:gd name="connsiteY52" fmla="*/ 848599 h 1062038"/>
                <a:gd name="connsiteX53" fmla="*/ 24977 w 1146175"/>
                <a:gd name="connsiteY53" fmla="*/ 806546 h 1062038"/>
                <a:gd name="connsiteX54" fmla="*/ 11498 w 1146175"/>
                <a:gd name="connsiteY54" fmla="*/ 760922 h 1062038"/>
                <a:gd name="connsiteX55" fmla="*/ 2775 w 1146175"/>
                <a:gd name="connsiteY55" fmla="*/ 713712 h 1062038"/>
                <a:gd name="connsiteX56" fmla="*/ 0 w 1146175"/>
                <a:gd name="connsiteY56" fmla="*/ 664121 h 1062038"/>
                <a:gd name="connsiteX57" fmla="*/ 912 w 1146175"/>
                <a:gd name="connsiteY57" fmla="*/ 647039 h 1062038"/>
                <a:gd name="connsiteX58" fmla="*/ 0 w 1146175"/>
                <a:gd name="connsiteY58" fmla="*/ 647700 h 1062038"/>
                <a:gd name="connsiteX59" fmla="*/ 812 w 1146175"/>
                <a:gd name="connsiteY59" fmla="*/ 627558 h 1062038"/>
                <a:gd name="connsiteX60" fmla="*/ 5680 w 1146175"/>
                <a:gd name="connsiteY60" fmla="*/ 587274 h 1062038"/>
                <a:gd name="connsiteX61" fmla="*/ 9331 w 1146175"/>
                <a:gd name="connsiteY61" fmla="*/ 566737 h 1062038"/>
                <a:gd name="connsiteX62" fmla="*/ 10016 w 1146175"/>
                <a:gd name="connsiteY62" fmla="*/ 567689 h 1062038"/>
                <a:gd name="connsiteX63" fmla="*/ 11498 w 1146175"/>
                <a:gd name="connsiteY63" fmla="*/ 558592 h 1062038"/>
                <a:gd name="connsiteX64" fmla="*/ 18238 w 1146175"/>
                <a:gd name="connsiteY64" fmla="*/ 531218 h 1062038"/>
                <a:gd name="connsiteX65" fmla="*/ 26167 w 1146175"/>
                <a:gd name="connsiteY65" fmla="*/ 503447 h 1062038"/>
                <a:gd name="connsiteX66" fmla="*/ 26989 w 1146175"/>
                <a:gd name="connsiteY66" fmla="*/ 501269 h 1062038"/>
                <a:gd name="connsiteX67" fmla="*/ 32192 w 1146175"/>
                <a:gd name="connsiteY67" fmla="*/ 484421 h 1062038"/>
                <a:gd name="connsiteX68" fmla="*/ 40581 w 1146175"/>
                <a:gd name="connsiteY68" fmla="*/ 463628 h 1062038"/>
                <a:gd name="connsiteX69" fmla="*/ 41399 w 1146175"/>
                <a:gd name="connsiteY69" fmla="*/ 463098 h 1062038"/>
                <a:gd name="connsiteX70" fmla="*/ 46386 w 1146175"/>
                <a:gd name="connsiteY70" fmla="*/ 449888 h 1062038"/>
                <a:gd name="connsiteX71" fmla="*/ 70967 w 1146175"/>
                <a:gd name="connsiteY71" fmla="*/ 397917 h 1062038"/>
                <a:gd name="connsiteX72" fmla="*/ 100702 w 1146175"/>
                <a:gd name="connsiteY72" fmla="*/ 348326 h 1062038"/>
                <a:gd name="connsiteX73" fmla="*/ 134401 w 1146175"/>
                <a:gd name="connsiteY73" fmla="*/ 300719 h 1062038"/>
                <a:gd name="connsiteX74" fmla="*/ 172462 w 1146175"/>
                <a:gd name="connsiteY74" fmla="*/ 255492 h 1062038"/>
                <a:gd name="connsiteX75" fmla="*/ 213297 w 1146175"/>
                <a:gd name="connsiteY75" fmla="*/ 213439 h 1062038"/>
                <a:gd name="connsiteX76" fmla="*/ 258098 w 1146175"/>
                <a:gd name="connsiteY76" fmla="*/ 173767 h 1062038"/>
                <a:gd name="connsiteX77" fmla="*/ 305277 w 1146175"/>
                <a:gd name="connsiteY77" fmla="*/ 138061 h 1062038"/>
                <a:gd name="connsiteX78" fmla="*/ 354835 w 1146175"/>
                <a:gd name="connsiteY78" fmla="*/ 105529 h 1062038"/>
                <a:gd name="connsiteX79" fmla="*/ 407168 w 1146175"/>
                <a:gd name="connsiteY79" fmla="*/ 76568 h 1062038"/>
                <a:gd name="connsiteX80" fmla="*/ 460690 w 1146175"/>
                <a:gd name="connsiteY80" fmla="*/ 52368 h 1062038"/>
                <a:gd name="connsiteX81" fmla="*/ 515402 w 1146175"/>
                <a:gd name="connsiteY81" fmla="*/ 32532 h 1062038"/>
                <a:gd name="connsiteX82" fmla="*/ 572097 w 1146175"/>
                <a:gd name="connsiteY82" fmla="*/ 16663 h 1062038"/>
                <a:gd name="connsiteX83" fmla="*/ 629187 w 1146175"/>
                <a:gd name="connsiteY83" fmla="*/ 6348 h 1062038"/>
                <a:gd name="connsiteX84" fmla="*/ 686674 w 1146175"/>
                <a:gd name="connsiteY84" fmla="*/ 397 h 10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46175" h="1062038">
                  <a:moveTo>
                    <a:pt x="715616" y="0"/>
                  </a:moveTo>
                  <a:lnTo>
                    <a:pt x="743765" y="397"/>
                  </a:lnTo>
                  <a:lnTo>
                    <a:pt x="798081" y="6348"/>
                  </a:lnTo>
                  <a:lnTo>
                    <a:pt x="849621" y="16663"/>
                  </a:lnTo>
                  <a:lnTo>
                    <a:pt x="897196" y="32532"/>
                  </a:lnTo>
                  <a:lnTo>
                    <a:pt x="941997" y="52368"/>
                  </a:lnTo>
                  <a:lnTo>
                    <a:pt x="982832" y="76568"/>
                  </a:lnTo>
                  <a:lnTo>
                    <a:pt x="1019307" y="105529"/>
                  </a:lnTo>
                  <a:lnTo>
                    <a:pt x="1051420" y="138061"/>
                  </a:lnTo>
                  <a:lnTo>
                    <a:pt x="1079966" y="173767"/>
                  </a:lnTo>
                  <a:lnTo>
                    <a:pt x="1102961" y="213439"/>
                  </a:lnTo>
                  <a:lnTo>
                    <a:pt x="1118980" y="250377"/>
                  </a:lnTo>
                  <a:lnTo>
                    <a:pt x="1120378" y="249238"/>
                  </a:lnTo>
                  <a:lnTo>
                    <a:pt x="1127125" y="267891"/>
                  </a:lnTo>
                  <a:lnTo>
                    <a:pt x="1137840" y="307181"/>
                  </a:lnTo>
                  <a:lnTo>
                    <a:pt x="1141412" y="327422"/>
                  </a:lnTo>
                  <a:lnTo>
                    <a:pt x="1139914" y="328393"/>
                  </a:lnTo>
                  <a:lnTo>
                    <a:pt x="1143400" y="348326"/>
                  </a:lnTo>
                  <a:lnTo>
                    <a:pt x="1146175" y="397917"/>
                  </a:lnTo>
                  <a:lnTo>
                    <a:pt x="1143400" y="449888"/>
                  </a:lnTo>
                  <a:lnTo>
                    <a:pt x="1134678" y="503447"/>
                  </a:lnTo>
                  <a:lnTo>
                    <a:pt x="1127938" y="531218"/>
                  </a:lnTo>
                  <a:lnTo>
                    <a:pt x="1120009" y="558592"/>
                  </a:lnTo>
                  <a:lnTo>
                    <a:pt x="1119126" y="560929"/>
                  </a:lnTo>
                  <a:lnTo>
                    <a:pt x="1120378" y="561975"/>
                  </a:lnTo>
                  <a:lnTo>
                    <a:pt x="1110059" y="590947"/>
                  </a:lnTo>
                  <a:lnTo>
                    <a:pt x="1085056" y="647700"/>
                  </a:lnTo>
                  <a:lnTo>
                    <a:pt x="1054497" y="702072"/>
                  </a:lnTo>
                  <a:lnTo>
                    <a:pt x="1018381" y="754063"/>
                  </a:lnTo>
                  <a:lnTo>
                    <a:pt x="978297" y="803672"/>
                  </a:lnTo>
                  <a:lnTo>
                    <a:pt x="933847" y="849313"/>
                  </a:lnTo>
                  <a:lnTo>
                    <a:pt x="885825" y="891382"/>
                  </a:lnTo>
                  <a:lnTo>
                    <a:pt x="833834" y="930276"/>
                  </a:lnTo>
                  <a:lnTo>
                    <a:pt x="807243" y="947738"/>
                  </a:lnTo>
                  <a:lnTo>
                    <a:pt x="806257" y="946717"/>
                  </a:lnTo>
                  <a:lnTo>
                    <a:pt x="791341" y="956509"/>
                  </a:lnTo>
                  <a:lnTo>
                    <a:pt x="739008" y="985470"/>
                  </a:lnTo>
                  <a:lnTo>
                    <a:pt x="685485" y="1009273"/>
                  </a:lnTo>
                  <a:lnTo>
                    <a:pt x="630773" y="1029507"/>
                  </a:lnTo>
                  <a:lnTo>
                    <a:pt x="574079" y="1045376"/>
                  </a:lnTo>
                  <a:lnTo>
                    <a:pt x="516988" y="1055691"/>
                  </a:lnTo>
                  <a:lnTo>
                    <a:pt x="459501" y="1061245"/>
                  </a:lnTo>
                  <a:lnTo>
                    <a:pt x="430559" y="1062038"/>
                  </a:lnTo>
                  <a:lnTo>
                    <a:pt x="402410" y="1061245"/>
                  </a:lnTo>
                  <a:lnTo>
                    <a:pt x="348095" y="1055691"/>
                  </a:lnTo>
                  <a:lnTo>
                    <a:pt x="296555" y="1045376"/>
                  </a:lnTo>
                  <a:lnTo>
                    <a:pt x="248979" y="1029507"/>
                  </a:lnTo>
                  <a:lnTo>
                    <a:pt x="204179" y="1009273"/>
                  </a:lnTo>
                  <a:lnTo>
                    <a:pt x="163740" y="985470"/>
                  </a:lnTo>
                  <a:lnTo>
                    <a:pt x="126868" y="956509"/>
                  </a:lnTo>
                  <a:lnTo>
                    <a:pt x="94755" y="923977"/>
                  </a:lnTo>
                  <a:lnTo>
                    <a:pt x="67003" y="888272"/>
                  </a:lnTo>
                  <a:lnTo>
                    <a:pt x="43215" y="848599"/>
                  </a:lnTo>
                  <a:lnTo>
                    <a:pt x="24977" y="806546"/>
                  </a:lnTo>
                  <a:lnTo>
                    <a:pt x="11498" y="760922"/>
                  </a:lnTo>
                  <a:lnTo>
                    <a:pt x="2775" y="713712"/>
                  </a:lnTo>
                  <a:lnTo>
                    <a:pt x="0" y="664121"/>
                  </a:lnTo>
                  <a:lnTo>
                    <a:pt x="912" y="647039"/>
                  </a:lnTo>
                  <a:lnTo>
                    <a:pt x="0" y="647700"/>
                  </a:lnTo>
                  <a:lnTo>
                    <a:pt x="812" y="627558"/>
                  </a:lnTo>
                  <a:lnTo>
                    <a:pt x="5680" y="587274"/>
                  </a:lnTo>
                  <a:lnTo>
                    <a:pt x="9331" y="566737"/>
                  </a:lnTo>
                  <a:lnTo>
                    <a:pt x="10016" y="567689"/>
                  </a:lnTo>
                  <a:lnTo>
                    <a:pt x="11498" y="558592"/>
                  </a:lnTo>
                  <a:lnTo>
                    <a:pt x="18238" y="531218"/>
                  </a:lnTo>
                  <a:lnTo>
                    <a:pt x="26167" y="503447"/>
                  </a:lnTo>
                  <a:lnTo>
                    <a:pt x="26989" y="501269"/>
                  </a:lnTo>
                  <a:lnTo>
                    <a:pt x="32192" y="484421"/>
                  </a:lnTo>
                  <a:lnTo>
                    <a:pt x="40581" y="463628"/>
                  </a:lnTo>
                  <a:lnTo>
                    <a:pt x="41399" y="463098"/>
                  </a:lnTo>
                  <a:lnTo>
                    <a:pt x="46386" y="449888"/>
                  </a:lnTo>
                  <a:lnTo>
                    <a:pt x="70967" y="397917"/>
                  </a:lnTo>
                  <a:lnTo>
                    <a:pt x="100702" y="348326"/>
                  </a:lnTo>
                  <a:lnTo>
                    <a:pt x="134401" y="300719"/>
                  </a:lnTo>
                  <a:lnTo>
                    <a:pt x="172462" y="255492"/>
                  </a:lnTo>
                  <a:lnTo>
                    <a:pt x="213297" y="213439"/>
                  </a:lnTo>
                  <a:lnTo>
                    <a:pt x="258098" y="173767"/>
                  </a:lnTo>
                  <a:lnTo>
                    <a:pt x="305277" y="138061"/>
                  </a:lnTo>
                  <a:lnTo>
                    <a:pt x="354835" y="105529"/>
                  </a:lnTo>
                  <a:lnTo>
                    <a:pt x="407168" y="76568"/>
                  </a:lnTo>
                  <a:lnTo>
                    <a:pt x="460690" y="52368"/>
                  </a:lnTo>
                  <a:lnTo>
                    <a:pt x="515402" y="32532"/>
                  </a:lnTo>
                  <a:lnTo>
                    <a:pt x="572097" y="16663"/>
                  </a:lnTo>
                  <a:lnTo>
                    <a:pt x="629187" y="6348"/>
                  </a:lnTo>
                  <a:lnTo>
                    <a:pt x="686674" y="3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a:p>
          </p:txBody>
        </p:sp>
        <p:sp>
          <p:nvSpPr>
            <p:cNvPr id="32" name="Freeform 11"/>
            <p:cNvSpPr>
              <a:spLocks/>
            </p:cNvSpPr>
            <p:nvPr/>
          </p:nvSpPr>
          <p:spPr bwMode="auto">
            <a:xfrm>
              <a:off x="7131964" y="2874018"/>
              <a:ext cx="427761" cy="387197"/>
            </a:xfrm>
            <a:custGeom>
              <a:avLst/>
              <a:gdLst>
                <a:gd name="connsiteX0" fmla="*/ 343243 w 552450"/>
                <a:gd name="connsiteY0" fmla="*/ 0 h 500063"/>
                <a:gd name="connsiteX1" fmla="*/ 343289 w 552450"/>
                <a:gd name="connsiteY1" fmla="*/ 1 h 500063"/>
                <a:gd name="connsiteX2" fmla="*/ 343352 w 552450"/>
                <a:gd name="connsiteY2" fmla="*/ 0 h 500063"/>
                <a:gd name="connsiteX3" fmla="*/ 357266 w 552450"/>
                <a:gd name="connsiteY3" fmla="*/ 397 h 500063"/>
                <a:gd name="connsiteX4" fmla="*/ 383502 w 552450"/>
                <a:gd name="connsiteY4" fmla="*/ 3175 h 500063"/>
                <a:gd name="connsiteX5" fmla="*/ 408149 w 552450"/>
                <a:gd name="connsiteY5" fmla="*/ 7938 h 500063"/>
                <a:gd name="connsiteX6" fmla="*/ 431603 w 552450"/>
                <a:gd name="connsiteY6" fmla="*/ 15478 h 500063"/>
                <a:gd name="connsiteX7" fmla="*/ 453069 w 552450"/>
                <a:gd name="connsiteY7" fmla="*/ 24606 h 500063"/>
                <a:gd name="connsiteX8" fmla="*/ 472548 w 552450"/>
                <a:gd name="connsiteY8" fmla="*/ 36116 h 500063"/>
                <a:gd name="connsiteX9" fmla="*/ 490834 w 552450"/>
                <a:gd name="connsiteY9" fmla="*/ 50006 h 500063"/>
                <a:gd name="connsiteX10" fmla="*/ 506337 w 552450"/>
                <a:gd name="connsiteY10" fmla="*/ 64691 h 500063"/>
                <a:gd name="connsiteX11" fmla="*/ 520251 w 552450"/>
                <a:gd name="connsiteY11" fmla="*/ 81756 h 500063"/>
                <a:gd name="connsiteX12" fmla="*/ 531381 w 552450"/>
                <a:gd name="connsiteY12" fmla="*/ 100410 h 500063"/>
                <a:gd name="connsiteX13" fmla="*/ 540127 w 552450"/>
                <a:gd name="connsiteY13" fmla="*/ 120253 h 500063"/>
                <a:gd name="connsiteX14" fmla="*/ 546885 w 552450"/>
                <a:gd name="connsiteY14" fmla="*/ 141685 h 500063"/>
                <a:gd name="connsiteX15" fmla="*/ 550860 w 552450"/>
                <a:gd name="connsiteY15" fmla="*/ 164307 h 500063"/>
                <a:gd name="connsiteX16" fmla="*/ 552450 w 552450"/>
                <a:gd name="connsiteY16" fmla="*/ 187325 h 500063"/>
                <a:gd name="connsiteX17" fmla="*/ 552447 w 552450"/>
                <a:gd name="connsiteY17" fmla="*/ 187427 h 500063"/>
                <a:gd name="connsiteX18" fmla="*/ 552450 w 552450"/>
                <a:gd name="connsiteY18" fmla="*/ 187474 h 500063"/>
                <a:gd name="connsiteX19" fmla="*/ 551655 w 552450"/>
                <a:gd name="connsiteY19" fmla="*/ 212100 h 500063"/>
                <a:gd name="connsiteX20" fmla="*/ 547280 w 552450"/>
                <a:gd name="connsiteY20" fmla="*/ 236726 h 500063"/>
                <a:gd name="connsiteX21" fmla="*/ 544496 w 552450"/>
                <a:gd name="connsiteY21" fmla="*/ 250230 h 500063"/>
                <a:gd name="connsiteX22" fmla="*/ 540518 w 552450"/>
                <a:gd name="connsiteY22" fmla="*/ 263338 h 500063"/>
                <a:gd name="connsiteX23" fmla="*/ 535792 w 552450"/>
                <a:gd name="connsiteY23" fmla="*/ 275530 h 500063"/>
                <a:gd name="connsiteX24" fmla="*/ 530984 w 552450"/>
                <a:gd name="connsiteY24" fmla="*/ 288132 h 500063"/>
                <a:gd name="connsiteX25" fmla="*/ 526563 w 552450"/>
                <a:gd name="connsiteY25" fmla="*/ 296771 h 500063"/>
                <a:gd name="connsiteX26" fmla="*/ 512677 w 552450"/>
                <a:gd name="connsiteY26" fmla="*/ 324505 h 500063"/>
                <a:gd name="connsiteX27" fmla="*/ 480461 w 552450"/>
                <a:gd name="connsiteY27" fmla="*/ 369387 h 500063"/>
                <a:gd name="connsiteX28" fmla="*/ 440687 w 552450"/>
                <a:gd name="connsiteY28" fmla="*/ 409504 h 500063"/>
                <a:gd name="connsiteX29" fmla="*/ 425271 w 552450"/>
                <a:gd name="connsiteY29" fmla="*/ 420983 h 500063"/>
                <a:gd name="connsiteX30" fmla="*/ 417689 w 552450"/>
                <a:gd name="connsiteY30" fmla="*/ 427038 h 500063"/>
                <a:gd name="connsiteX31" fmla="*/ 417740 w 552450"/>
                <a:gd name="connsiteY31" fmla="*/ 426590 h 500063"/>
                <a:gd name="connsiteX32" fmla="*/ 395346 w 552450"/>
                <a:gd name="connsiteY32" fmla="*/ 443265 h 500063"/>
                <a:gd name="connsiteX33" fmla="*/ 345232 w 552450"/>
                <a:gd name="connsiteY33" fmla="*/ 470274 h 500063"/>
                <a:gd name="connsiteX34" fmla="*/ 292333 w 552450"/>
                <a:gd name="connsiteY34" fmla="*/ 489339 h 500063"/>
                <a:gd name="connsiteX35" fmla="*/ 250969 w 552450"/>
                <a:gd name="connsiteY35" fmla="*/ 496886 h 500063"/>
                <a:gd name="connsiteX36" fmla="*/ 223128 w 552450"/>
                <a:gd name="connsiteY36" fmla="*/ 499269 h 500063"/>
                <a:gd name="connsiteX37" fmla="*/ 209207 w 552450"/>
                <a:gd name="connsiteY37" fmla="*/ 500063 h 500063"/>
                <a:gd name="connsiteX38" fmla="*/ 195287 w 552450"/>
                <a:gd name="connsiteY38" fmla="*/ 499269 h 500063"/>
                <a:gd name="connsiteX39" fmla="*/ 169036 w 552450"/>
                <a:gd name="connsiteY39" fmla="*/ 496886 h 500063"/>
                <a:gd name="connsiteX40" fmla="*/ 144377 w 552450"/>
                <a:gd name="connsiteY40" fmla="*/ 492119 h 500063"/>
                <a:gd name="connsiteX41" fmla="*/ 120911 w 552450"/>
                <a:gd name="connsiteY41" fmla="*/ 484970 h 500063"/>
                <a:gd name="connsiteX42" fmla="*/ 99433 w 552450"/>
                <a:gd name="connsiteY42" fmla="*/ 475437 h 500063"/>
                <a:gd name="connsiteX43" fmla="*/ 79944 w 552450"/>
                <a:gd name="connsiteY43" fmla="*/ 463919 h 500063"/>
                <a:gd name="connsiteX44" fmla="*/ 61649 w 552450"/>
                <a:gd name="connsiteY44" fmla="*/ 450414 h 500063"/>
                <a:gd name="connsiteX45" fmla="*/ 46137 w 552450"/>
                <a:gd name="connsiteY45" fmla="*/ 434924 h 500063"/>
                <a:gd name="connsiteX46" fmla="*/ 32217 w 552450"/>
                <a:gd name="connsiteY46" fmla="*/ 418242 h 500063"/>
                <a:gd name="connsiteX47" fmla="*/ 21080 w 552450"/>
                <a:gd name="connsiteY47" fmla="*/ 399574 h 500063"/>
                <a:gd name="connsiteX48" fmla="*/ 12330 w 552450"/>
                <a:gd name="connsiteY48" fmla="*/ 379317 h 500063"/>
                <a:gd name="connsiteX49" fmla="*/ 5569 w 552450"/>
                <a:gd name="connsiteY49" fmla="*/ 358266 h 500063"/>
                <a:gd name="connsiteX50" fmla="*/ 1591 w 552450"/>
                <a:gd name="connsiteY50" fmla="*/ 335626 h 500063"/>
                <a:gd name="connsiteX51" fmla="*/ 0 w 552450"/>
                <a:gd name="connsiteY51" fmla="*/ 312589 h 500063"/>
                <a:gd name="connsiteX52" fmla="*/ 796 w 552450"/>
                <a:gd name="connsiteY52" fmla="*/ 287963 h 500063"/>
                <a:gd name="connsiteX53" fmla="*/ 5171 w 552450"/>
                <a:gd name="connsiteY53" fmla="*/ 263338 h 500063"/>
                <a:gd name="connsiteX54" fmla="*/ 8353 w 552450"/>
                <a:gd name="connsiteY54" fmla="*/ 250230 h 500063"/>
                <a:gd name="connsiteX55" fmla="*/ 11932 w 552450"/>
                <a:gd name="connsiteY55" fmla="*/ 236726 h 500063"/>
                <a:gd name="connsiteX56" fmla="*/ 21478 w 552450"/>
                <a:gd name="connsiteY56" fmla="*/ 212100 h 500063"/>
                <a:gd name="connsiteX57" fmla="*/ 39773 w 552450"/>
                <a:gd name="connsiteY57" fmla="*/ 175558 h 500063"/>
                <a:gd name="connsiteX58" fmla="*/ 71990 w 552450"/>
                <a:gd name="connsiteY58" fmla="*/ 130676 h 500063"/>
                <a:gd name="connsiteX59" fmla="*/ 78414 w 552450"/>
                <a:gd name="connsiteY59" fmla="*/ 124197 h 500063"/>
                <a:gd name="connsiteX60" fmla="*/ 79396 w 552450"/>
                <a:gd name="connsiteY60" fmla="*/ 123032 h 500063"/>
                <a:gd name="connsiteX61" fmla="*/ 86604 w 552450"/>
                <a:gd name="connsiteY61" fmla="*/ 115935 h 500063"/>
                <a:gd name="connsiteX62" fmla="*/ 111763 w 552450"/>
                <a:gd name="connsiteY62" fmla="*/ 90560 h 500063"/>
                <a:gd name="connsiteX63" fmla="*/ 124385 w 552450"/>
                <a:gd name="connsiteY63" fmla="*/ 81272 h 500063"/>
                <a:gd name="connsiteX64" fmla="*/ 138627 w 552450"/>
                <a:gd name="connsiteY64" fmla="*/ 69453 h 500063"/>
                <a:gd name="connsiteX65" fmla="*/ 150911 w 552450"/>
                <a:gd name="connsiteY65" fmla="*/ 61753 h 500063"/>
                <a:gd name="connsiteX66" fmla="*/ 157104 w 552450"/>
                <a:gd name="connsiteY66" fmla="*/ 57196 h 500063"/>
                <a:gd name="connsiteX67" fmla="*/ 165539 w 552450"/>
                <a:gd name="connsiteY67" fmla="*/ 52583 h 500063"/>
                <a:gd name="connsiteX68" fmla="*/ 172814 w 552450"/>
                <a:gd name="connsiteY68" fmla="*/ 48022 h 500063"/>
                <a:gd name="connsiteX69" fmla="*/ 191678 w 552450"/>
                <a:gd name="connsiteY69" fmla="*/ 38288 h 500063"/>
                <a:gd name="connsiteX70" fmla="*/ 207219 w 552450"/>
                <a:gd name="connsiteY70" fmla="*/ 29789 h 500063"/>
                <a:gd name="connsiteX71" fmla="*/ 226492 w 552450"/>
                <a:gd name="connsiteY71" fmla="*/ 22843 h 500063"/>
                <a:gd name="connsiteX72" fmla="*/ 245959 w 552450"/>
                <a:gd name="connsiteY72" fmla="*/ 15478 h 500063"/>
                <a:gd name="connsiteX73" fmla="*/ 249342 w 552450"/>
                <a:gd name="connsiteY73" fmla="*/ 14608 h 500063"/>
                <a:gd name="connsiteX74" fmla="*/ 260117 w 552450"/>
                <a:gd name="connsiteY74" fmla="*/ 10724 h 500063"/>
                <a:gd name="connsiteX75" fmla="*/ 274955 w 552450"/>
                <a:gd name="connsiteY75" fmla="*/ 8017 h 500063"/>
                <a:gd name="connsiteX76" fmla="*/ 284519 w 552450"/>
                <a:gd name="connsiteY76" fmla="*/ 5556 h 500063"/>
                <a:gd name="connsiteX77" fmla="*/ 298462 w 552450"/>
                <a:gd name="connsiteY77" fmla="*/ 3728 h 500063"/>
                <a:gd name="connsiteX78" fmla="*/ 301481 w 552450"/>
                <a:gd name="connsiteY78" fmla="*/ 3178 h 500063"/>
                <a:gd name="connsiteX79" fmla="*/ 306445 w 552450"/>
                <a:gd name="connsiteY79" fmla="*/ 2682 h 500063"/>
                <a:gd name="connsiteX80" fmla="*/ 323874 w 552450"/>
                <a:gd name="connsiteY80" fmla="*/ 397 h 500063"/>
                <a:gd name="connsiteX81" fmla="*/ 342971 w 552450"/>
                <a:gd name="connsiteY81" fmla="*/ 8 h 50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52450" h="500063">
                  <a:moveTo>
                    <a:pt x="343243" y="0"/>
                  </a:moveTo>
                  <a:lnTo>
                    <a:pt x="343289" y="1"/>
                  </a:lnTo>
                  <a:lnTo>
                    <a:pt x="343352" y="0"/>
                  </a:lnTo>
                  <a:lnTo>
                    <a:pt x="357266" y="397"/>
                  </a:lnTo>
                  <a:lnTo>
                    <a:pt x="383502" y="3175"/>
                  </a:lnTo>
                  <a:lnTo>
                    <a:pt x="408149" y="7938"/>
                  </a:lnTo>
                  <a:lnTo>
                    <a:pt x="431603" y="15478"/>
                  </a:lnTo>
                  <a:lnTo>
                    <a:pt x="453069" y="24606"/>
                  </a:lnTo>
                  <a:lnTo>
                    <a:pt x="472548" y="36116"/>
                  </a:lnTo>
                  <a:lnTo>
                    <a:pt x="490834" y="50006"/>
                  </a:lnTo>
                  <a:lnTo>
                    <a:pt x="506337" y="64691"/>
                  </a:lnTo>
                  <a:lnTo>
                    <a:pt x="520251" y="81756"/>
                  </a:lnTo>
                  <a:lnTo>
                    <a:pt x="531381" y="100410"/>
                  </a:lnTo>
                  <a:lnTo>
                    <a:pt x="540127" y="120253"/>
                  </a:lnTo>
                  <a:lnTo>
                    <a:pt x="546885" y="141685"/>
                  </a:lnTo>
                  <a:lnTo>
                    <a:pt x="550860" y="164307"/>
                  </a:lnTo>
                  <a:lnTo>
                    <a:pt x="552450" y="187325"/>
                  </a:lnTo>
                  <a:lnTo>
                    <a:pt x="552447" y="187427"/>
                  </a:lnTo>
                  <a:lnTo>
                    <a:pt x="552450" y="187474"/>
                  </a:lnTo>
                  <a:lnTo>
                    <a:pt x="551655" y="212100"/>
                  </a:lnTo>
                  <a:lnTo>
                    <a:pt x="547280" y="236726"/>
                  </a:lnTo>
                  <a:lnTo>
                    <a:pt x="544496" y="250230"/>
                  </a:lnTo>
                  <a:lnTo>
                    <a:pt x="540518" y="263338"/>
                  </a:lnTo>
                  <a:lnTo>
                    <a:pt x="535792" y="275530"/>
                  </a:lnTo>
                  <a:lnTo>
                    <a:pt x="530984" y="288132"/>
                  </a:lnTo>
                  <a:lnTo>
                    <a:pt x="526563" y="296771"/>
                  </a:lnTo>
                  <a:lnTo>
                    <a:pt x="512677" y="324505"/>
                  </a:lnTo>
                  <a:lnTo>
                    <a:pt x="480461" y="369387"/>
                  </a:lnTo>
                  <a:lnTo>
                    <a:pt x="440687" y="409504"/>
                  </a:lnTo>
                  <a:lnTo>
                    <a:pt x="425271" y="420983"/>
                  </a:lnTo>
                  <a:lnTo>
                    <a:pt x="417689" y="427038"/>
                  </a:lnTo>
                  <a:lnTo>
                    <a:pt x="417740" y="426590"/>
                  </a:lnTo>
                  <a:lnTo>
                    <a:pt x="395346" y="443265"/>
                  </a:lnTo>
                  <a:lnTo>
                    <a:pt x="345232" y="470274"/>
                  </a:lnTo>
                  <a:lnTo>
                    <a:pt x="292333" y="489339"/>
                  </a:lnTo>
                  <a:lnTo>
                    <a:pt x="250969" y="496886"/>
                  </a:lnTo>
                  <a:lnTo>
                    <a:pt x="223128" y="499269"/>
                  </a:lnTo>
                  <a:lnTo>
                    <a:pt x="209207" y="500063"/>
                  </a:lnTo>
                  <a:lnTo>
                    <a:pt x="195287" y="499269"/>
                  </a:lnTo>
                  <a:lnTo>
                    <a:pt x="169036" y="496886"/>
                  </a:lnTo>
                  <a:lnTo>
                    <a:pt x="144377" y="492119"/>
                  </a:lnTo>
                  <a:lnTo>
                    <a:pt x="120911" y="484970"/>
                  </a:lnTo>
                  <a:lnTo>
                    <a:pt x="99433" y="475437"/>
                  </a:lnTo>
                  <a:lnTo>
                    <a:pt x="79944" y="463919"/>
                  </a:lnTo>
                  <a:lnTo>
                    <a:pt x="61649" y="450414"/>
                  </a:lnTo>
                  <a:lnTo>
                    <a:pt x="46137" y="434924"/>
                  </a:lnTo>
                  <a:lnTo>
                    <a:pt x="32217" y="418242"/>
                  </a:lnTo>
                  <a:lnTo>
                    <a:pt x="21080" y="399574"/>
                  </a:lnTo>
                  <a:lnTo>
                    <a:pt x="12330" y="379317"/>
                  </a:lnTo>
                  <a:lnTo>
                    <a:pt x="5569" y="358266"/>
                  </a:lnTo>
                  <a:lnTo>
                    <a:pt x="1591" y="335626"/>
                  </a:lnTo>
                  <a:lnTo>
                    <a:pt x="0" y="312589"/>
                  </a:lnTo>
                  <a:lnTo>
                    <a:pt x="796" y="287963"/>
                  </a:lnTo>
                  <a:lnTo>
                    <a:pt x="5171" y="263338"/>
                  </a:lnTo>
                  <a:lnTo>
                    <a:pt x="8353" y="250230"/>
                  </a:lnTo>
                  <a:lnTo>
                    <a:pt x="11932" y="236726"/>
                  </a:lnTo>
                  <a:lnTo>
                    <a:pt x="21478" y="212100"/>
                  </a:lnTo>
                  <a:lnTo>
                    <a:pt x="39773" y="175558"/>
                  </a:lnTo>
                  <a:lnTo>
                    <a:pt x="71990" y="130676"/>
                  </a:lnTo>
                  <a:lnTo>
                    <a:pt x="78414" y="124197"/>
                  </a:lnTo>
                  <a:lnTo>
                    <a:pt x="79396" y="123032"/>
                  </a:lnTo>
                  <a:lnTo>
                    <a:pt x="86604" y="115935"/>
                  </a:lnTo>
                  <a:lnTo>
                    <a:pt x="111763" y="90560"/>
                  </a:lnTo>
                  <a:lnTo>
                    <a:pt x="124385" y="81272"/>
                  </a:lnTo>
                  <a:lnTo>
                    <a:pt x="138627" y="69453"/>
                  </a:lnTo>
                  <a:lnTo>
                    <a:pt x="150911" y="61753"/>
                  </a:lnTo>
                  <a:lnTo>
                    <a:pt x="157104" y="57196"/>
                  </a:lnTo>
                  <a:lnTo>
                    <a:pt x="165539" y="52583"/>
                  </a:lnTo>
                  <a:lnTo>
                    <a:pt x="172814" y="48022"/>
                  </a:lnTo>
                  <a:lnTo>
                    <a:pt x="191678" y="38288"/>
                  </a:lnTo>
                  <a:lnTo>
                    <a:pt x="207219" y="29789"/>
                  </a:lnTo>
                  <a:lnTo>
                    <a:pt x="226492" y="22843"/>
                  </a:lnTo>
                  <a:lnTo>
                    <a:pt x="245959" y="15478"/>
                  </a:lnTo>
                  <a:lnTo>
                    <a:pt x="249342" y="14608"/>
                  </a:lnTo>
                  <a:lnTo>
                    <a:pt x="260117" y="10724"/>
                  </a:lnTo>
                  <a:lnTo>
                    <a:pt x="274955" y="8017"/>
                  </a:lnTo>
                  <a:lnTo>
                    <a:pt x="284519" y="5556"/>
                  </a:lnTo>
                  <a:lnTo>
                    <a:pt x="298462" y="3728"/>
                  </a:lnTo>
                  <a:lnTo>
                    <a:pt x="301481" y="3178"/>
                  </a:lnTo>
                  <a:lnTo>
                    <a:pt x="306445" y="2682"/>
                  </a:lnTo>
                  <a:lnTo>
                    <a:pt x="323874" y="397"/>
                  </a:lnTo>
                  <a:lnTo>
                    <a:pt x="342971" y="8"/>
                  </a:lnTo>
                  <a:close/>
                </a:path>
              </a:pathLst>
            </a:custGeom>
            <a:solidFill>
              <a:srgbClr val="EC1C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a:p>
          </p:txBody>
        </p:sp>
        <p:sp>
          <p:nvSpPr>
            <p:cNvPr id="33" name="Freeform 42"/>
            <p:cNvSpPr>
              <a:spLocks/>
            </p:cNvSpPr>
            <p:nvPr/>
          </p:nvSpPr>
          <p:spPr bwMode="auto">
            <a:xfrm>
              <a:off x="6175649" y="3980296"/>
              <a:ext cx="33189" cy="39334"/>
            </a:xfrm>
            <a:custGeom>
              <a:avLst/>
              <a:gdLst>
                <a:gd name="T0" fmla="*/ 102 w 106"/>
                <a:gd name="T1" fmla="*/ 129 h 129"/>
                <a:gd name="T2" fmla="*/ 50 w 106"/>
                <a:gd name="T3" fmla="*/ 66 h 129"/>
                <a:gd name="T4" fmla="*/ 0 w 106"/>
                <a:gd name="T5" fmla="*/ 0 h 129"/>
                <a:gd name="T6" fmla="*/ 52 w 106"/>
                <a:gd name="T7" fmla="*/ 59 h 129"/>
                <a:gd name="T8" fmla="*/ 106 w 106"/>
                <a:gd name="T9" fmla="*/ 116 h 129"/>
                <a:gd name="T10" fmla="*/ 105 w 106"/>
                <a:gd name="T11" fmla="*/ 123 h 129"/>
                <a:gd name="T12" fmla="*/ 102 w 106"/>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106" h="129">
                  <a:moveTo>
                    <a:pt x="102" y="129"/>
                  </a:moveTo>
                  <a:lnTo>
                    <a:pt x="50" y="66"/>
                  </a:lnTo>
                  <a:lnTo>
                    <a:pt x="0" y="0"/>
                  </a:lnTo>
                  <a:lnTo>
                    <a:pt x="52" y="59"/>
                  </a:lnTo>
                  <a:lnTo>
                    <a:pt x="106" y="116"/>
                  </a:lnTo>
                  <a:lnTo>
                    <a:pt x="105" y="123"/>
                  </a:lnTo>
                  <a:lnTo>
                    <a:pt x="102" y="129"/>
                  </a:lnTo>
                  <a:close/>
                </a:path>
              </a:pathLst>
            </a:custGeom>
            <a:solidFill>
              <a:srgbClr val="611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62" name="Group 61"/>
          <p:cNvGrpSpPr/>
          <p:nvPr/>
        </p:nvGrpSpPr>
        <p:grpSpPr>
          <a:xfrm>
            <a:off x="6987987" y="1859627"/>
            <a:ext cx="852443" cy="914582"/>
            <a:chOff x="3190875" y="485775"/>
            <a:chExt cx="1741488" cy="1773238"/>
          </a:xfrm>
          <a:effectLst>
            <a:reflection blurRad="6350" stA="35000" endPos="90000" dir="5400000" sy="-100000" algn="bl" rotWithShape="0"/>
          </a:effectLst>
        </p:grpSpPr>
        <p:sp>
          <p:nvSpPr>
            <p:cNvPr id="66" name="Freeform 51"/>
            <p:cNvSpPr>
              <a:spLocks/>
            </p:cNvSpPr>
            <p:nvPr/>
          </p:nvSpPr>
          <p:spPr bwMode="auto">
            <a:xfrm>
              <a:off x="4752975" y="2074863"/>
              <a:ext cx="179388" cy="184150"/>
            </a:xfrm>
            <a:custGeom>
              <a:avLst/>
              <a:gdLst>
                <a:gd name="T0" fmla="*/ 369 w 452"/>
                <a:gd name="T1" fmla="*/ 364 h 464"/>
                <a:gd name="T2" fmla="*/ 286 w 452"/>
                <a:gd name="T3" fmla="*/ 271 h 464"/>
                <a:gd name="T4" fmla="*/ 186 w 452"/>
                <a:gd name="T5" fmla="*/ 159 h 464"/>
                <a:gd name="T6" fmla="*/ 137 w 452"/>
                <a:gd name="T7" fmla="*/ 104 h 464"/>
                <a:gd name="T8" fmla="*/ 89 w 452"/>
                <a:gd name="T9" fmla="*/ 50 h 464"/>
                <a:gd name="T10" fmla="*/ 60 w 452"/>
                <a:gd name="T11" fmla="*/ 23 h 464"/>
                <a:gd name="T12" fmla="*/ 33 w 452"/>
                <a:gd name="T13" fmla="*/ 0 h 464"/>
                <a:gd name="T14" fmla="*/ 25 w 452"/>
                <a:gd name="T15" fmla="*/ 13 h 464"/>
                <a:gd name="T16" fmla="*/ 19 w 452"/>
                <a:gd name="T17" fmla="*/ 26 h 464"/>
                <a:gd name="T18" fmla="*/ 10 w 452"/>
                <a:gd name="T19" fmla="*/ 41 h 464"/>
                <a:gd name="T20" fmla="*/ 0 w 452"/>
                <a:gd name="T21" fmla="*/ 56 h 464"/>
                <a:gd name="T22" fmla="*/ 25 w 452"/>
                <a:gd name="T23" fmla="*/ 84 h 464"/>
                <a:gd name="T24" fmla="*/ 53 w 452"/>
                <a:gd name="T25" fmla="*/ 113 h 464"/>
                <a:gd name="T26" fmla="*/ 104 w 452"/>
                <a:gd name="T27" fmla="*/ 161 h 464"/>
                <a:gd name="T28" fmla="*/ 159 w 452"/>
                <a:gd name="T29" fmla="*/ 207 h 464"/>
                <a:gd name="T30" fmla="*/ 267 w 452"/>
                <a:gd name="T31" fmla="*/ 304 h 464"/>
                <a:gd name="T32" fmla="*/ 357 w 452"/>
                <a:gd name="T33" fmla="*/ 385 h 464"/>
                <a:gd name="T34" fmla="*/ 430 w 452"/>
                <a:gd name="T35" fmla="*/ 448 h 464"/>
                <a:gd name="T36" fmla="*/ 448 w 452"/>
                <a:gd name="T37" fmla="*/ 464 h 464"/>
                <a:gd name="T38" fmla="*/ 452 w 452"/>
                <a:gd name="T39" fmla="*/ 459 h 464"/>
                <a:gd name="T40" fmla="*/ 435 w 452"/>
                <a:gd name="T41" fmla="*/ 439 h 464"/>
                <a:gd name="T42" fmla="*/ 369 w 452"/>
                <a:gd name="T43" fmla="*/ 3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2" h="464">
                  <a:moveTo>
                    <a:pt x="369" y="364"/>
                  </a:moveTo>
                  <a:lnTo>
                    <a:pt x="286" y="271"/>
                  </a:lnTo>
                  <a:lnTo>
                    <a:pt x="186" y="159"/>
                  </a:lnTo>
                  <a:lnTo>
                    <a:pt x="137" y="104"/>
                  </a:lnTo>
                  <a:lnTo>
                    <a:pt x="89" y="50"/>
                  </a:lnTo>
                  <a:lnTo>
                    <a:pt x="60" y="23"/>
                  </a:lnTo>
                  <a:lnTo>
                    <a:pt x="33" y="0"/>
                  </a:lnTo>
                  <a:lnTo>
                    <a:pt x="25" y="13"/>
                  </a:lnTo>
                  <a:lnTo>
                    <a:pt x="19" y="26"/>
                  </a:lnTo>
                  <a:lnTo>
                    <a:pt x="10" y="41"/>
                  </a:lnTo>
                  <a:lnTo>
                    <a:pt x="0" y="56"/>
                  </a:lnTo>
                  <a:lnTo>
                    <a:pt x="25" y="84"/>
                  </a:lnTo>
                  <a:lnTo>
                    <a:pt x="53" y="113"/>
                  </a:lnTo>
                  <a:lnTo>
                    <a:pt x="104" y="161"/>
                  </a:lnTo>
                  <a:lnTo>
                    <a:pt x="159" y="207"/>
                  </a:lnTo>
                  <a:lnTo>
                    <a:pt x="267" y="304"/>
                  </a:lnTo>
                  <a:lnTo>
                    <a:pt x="357" y="385"/>
                  </a:lnTo>
                  <a:lnTo>
                    <a:pt x="430" y="448"/>
                  </a:lnTo>
                  <a:lnTo>
                    <a:pt x="448" y="464"/>
                  </a:lnTo>
                  <a:lnTo>
                    <a:pt x="452" y="459"/>
                  </a:lnTo>
                  <a:lnTo>
                    <a:pt x="435" y="439"/>
                  </a:lnTo>
                  <a:lnTo>
                    <a:pt x="369" y="364"/>
                  </a:lnTo>
                  <a:close/>
                </a:path>
              </a:pathLst>
            </a:custGeom>
            <a:solidFill>
              <a:srgbClr val="A4A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7" name="Freeform 52"/>
            <p:cNvSpPr>
              <a:spLocks/>
            </p:cNvSpPr>
            <p:nvPr/>
          </p:nvSpPr>
          <p:spPr bwMode="auto">
            <a:xfrm>
              <a:off x="4349750" y="1638300"/>
              <a:ext cx="436563" cy="512763"/>
            </a:xfrm>
            <a:custGeom>
              <a:avLst/>
              <a:gdLst>
                <a:gd name="T0" fmla="*/ 1101 w 1103"/>
                <a:gd name="T1" fmla="*/ 844 h 1293"/>
                <a:gd name="T2" fmla="*/ 257 w 1103"/>
                <a:gd name="T3" fmla="*/ 0 h 1293"/>
                <a:gd name="T4" fmla="*/ 262 w 1103"/>
                <a:gd name="T5" fmla="*/ 6 h 1293"/>
                <a:gd name="T6" fmla="*/ 269 w 1103"/>
                <a:gd name="T7" fmla="*/ 27 h 1293"/>
                <a:gd name="T8" fmla="*/ 270 w 1103"/>
                <a:gd name="T9" fmla="*/ 71 h 1293"/>
                <a:gd name="T10" fmla="*/ 250 w 1103"/>
                <a:gd name="T11" fmla="*/ 149 h 1293"/>
                <a:gd name="T12" fmla="*/ 213 w 1103"/>
                <a:gd name="T13" fmla="*/ 238 h 1293"/>
                <a:gd name="T14" fmla="*/ 188 w 1103"/>
                <a:gd name="T15" fmla="*/ 285 h 1293"/>
                <a:gd name="T16" fmla="*/ 161 w 1103"/>
                <a:gd name="T17" fmla="*/ 329 h 1293"/>
                <a:gd name="T18" fmla="*/ 107 w 1103"/>
                <a:gd name="T19" fmla="*/ 399 h 1293"/>
                <a:gd name="T20" fmla="*/ 56 w 1103"/>
                <a:gd name="T21" fmla="*/ 444 h 1293"/>
                <a:gd name="T22" fmla="*/ 24 w 1103"/>
                <a:gd name="T23" fmla="*/ 457 h 1293"/>
                <a:gd name="T24" fmla="*/ 7 w 1103"/>
                <a:gd name="T25" fmla="*/ 456 h 1293"/>
                <a:gd name="T26" fmla="*/ 0 w 1103"/>
                <a:gd name="T27" fmla="*/ 451 h 1293"/>
                <a:gd name="T28" fmla="*/ 842 w 1103"/>
                <a:gd name="T29" fmla="*/ 1293 h 1293"/>
                <a:gd name="T30" fmla="*/ 853 w 1103"/>
                <a:gd name="T31" fmla="*/ 1291 h 1293"/>
                <a:gd name="T32" fmla="*/ 924 w 1103"/>
                <a:gd name="T33" fmla="*/ 1256 h 1293"/>
                <a:gd name="T34" fmla="*/ 985 w 1103"/>
                <a:gd name="T35" fmla="*/ 1200 h 1293"/>
                <a:gd name="T36" fmla="*/ 1017 w 1103"/>
                <a:gd name="T37" fmla="*/ 1159 h 1293"/>
                <a:gd name="T38" fmla="*/ 1027 w 1103"/>
                <a:gd name="T39" fmla="*/ 1144 h 1293"/>
                <a:gd name="T40" fmla="*/ 1036 w 1103"/>
                <a:gd name="T41" fmla="*/ 1129 h 1293"/>
                <a:gd name="T42" fmla="*/ 1042 w 1103"/>
                <a:gd name="T43" fmla="*/ 1116 h 1293"/>
                <a:gd name="T44" fmla="*/ 1050 w 1103"/>
                <a:gd name="T45" fmla="*/ 1103 h 1293"/>
                <a:gd name="T46" fmla="*/ 1074 w 1103"/>
                <a:gd name="T47" fmla="*/ 1051 h 1293"/>
                <a:gd name="T48" fmla="*/ 1097 w 1103"/>
                <a:gd name="T49" fmla="*/ 959 h 1293"/>
                <a:gd name="T50" fmla="*/ 1103 w 1103"/>
                <a:gd name="T51" fmla="*/ 859 h 1293"/>
                <a:gd name="T52" fmla="*/ 1101 w 1103"/>
                <a:gd name="T53" fmla="*/ 84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3" h="1293">
                  <a:moveTo>
                    <a:pt x="1101" y="844"/>
                  </a:moveTo>
                  <a:lnTo>
                    <a:pt x="257" y="0"/>
                  </a:lnTo>
                  <a:lnTo>
                    <a:pt x="262" y="6"/>
                  </a:lnTo>
                  <a:lnTo>
                    <a:pt x="269" y="27"/>
                  </a:lnTo>
                  <a:lnTo>
                    <a:pt x="270" y="71"/>
                  </a:lnTo>
                  <a:lnTo>
                    <a:pt x="250" y="149"/>
                  </a:lnTo>
                  <a:lnTo>
                    <a:pt x="213" y="238"/>
                  </a:lnTo>
                  <a:lnTo>
                    <a:pt x="188" y="285"/>
                  </a:lnTo>
                  <a:lnTo>
                    <a:pt x="161" y="329"/>
                  </a:lnTo>
                  <a:lnTo>
                    <a:pt x="107" y="399"/>
                  </a:lnTo>
                  <a:lnTo>
                    <a:pt x="56" y="444"/>
                  </a:lnTo>
                  <a:lnTo>
                    <a:pt x="24" y="457"/>
                  </a:lnTo>
                  <a:lnTo>
                    <a:pt x="7" y="456"/>
                  </a:lnTo>
                  <a:lnTo>
                    <a:pt x="0" y="451"/>
                  </a:lnTo>
                  <a:lnTo>
                    <a:pt x="842" y="1293"/>
                  </a:lnTo>
                  <a:lnTo>
                    <a:pt x="853" y="1291"/>
                  </a:lnTo>
                  <a:lnTo>
                    <a:pt x="924" y="1256"/>
                  </a:lnTo>
                  <a:lnTo>
                    <a:pt x="985" y="1200"/>
                  </a:lnTo>
                  <a:lnTo>
                    <a:pt x="1017" y="1159"/>
                  </a:lnTo>
                  <a:lnTo>
                    <a:pt x="1027" y="1144"/>
                  </a:lnTo>
                  <a:lnTo>
                    <a:pt x="1036" y="1129"/>
                  </a:lnTo>
                  <a:lnTo>
                    <a:pt x="1042" y="1116"/>
                  </a:lnTo>
                  <a:lnTo>
                    <a:pt x="1050" y="1103"/>
                  </a:lnTo>
                  <a:lnTo>
                    <a:pt x="1074" y="1051"/>
                  </a:lnTo>
                  <a:lnTo>
                    <a:pt x="1097" y="959"/>
                  </a:lnTo>
                  <a:lnTo>
                    <a:pt x="1103" y="859"/>
                  </a:lnTo>
                  <a:lnTo>
                    <a:pt x="1101" y="844"/>
                  </a:lnTo>
                  <a:close/>
                </a:path>
              </a:pathLst>
            </a:custGeom>
            <a:solidFill>
              <a:srgbClr val="BAB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8" name="Freeform 53"/>
            <p:cNvSpPr>
              <a:spLocks/>
            </p:cNvSpPr>
            <p:nvPr/>
          </p:nvSpPr>
          <p:spPr bwMode="auto">
            <a:xfrm>
              <a:off x="4341813" y="1635125"/>
              <a:ext cx="114300" cy="184150"/>
            </a:xfrm>
            <a:custGeom>
              <a:avLst/>
              <a:gdLst>
                <a:gd name="T0" fmla="*/ 274 w 287"/>
                <a:gd name="T1" fmla="*/ 8 h 465"/>
                <a:gd name="T2" fmla="*/ 265 w 287"/>
                <a:gd name="T3" fmla="*/ 1 h 465"/>
                <a:gd name="T4" fmla="*/ 242 w 287"/>
                <a:gd name="T5" fmla="*/ 0 h 465"/>
                <a:gd name="T6" fmla="*/ 213 w 287"/>
                <a:gd name="T7" fmla="*/ 14 h 465"/>
                <a:gd name="T8" fmla="*/ 181 w 287"/>
                <a:gd name="T9" fmla="*/ 40 h 465"/>
                <a:gd name="T10" fmla="*/ 164 w 287"/>
                <a:gd name="T11" fmla="*/ 58 h 465"/>
                <a:gd name="T12" fmla="*/ 199 w 287"/>
                <a:gd name="T13" fmla="*/ 91 h 465"/>
                <a:gd name="T14" fmla="*/ 207 w 287"/>
                <a:gd name="T15" fmla="*/ 97 h 465"/>
                <a:gd name="T16" fmla="*/ 207 w 287"/>
                <a:gd name="T17" fmla="*/ 102 h 465"/>
                <a:gd name="T18" fmla="*/ 207 w 287"/>
                <a:gd name="T19" fmla="*/ 125 h 465"/>
                <a:gd name="T20" fmla="*/ 204 w 287"/>
                <a:gd name="T21" fmla="*/ 148 h 465"/>
                <a:gd name="T22" fmla="*/ 186 w 287"/>
                <a:gd name="T23" fmla="*/ 217 h 465"/>
                <a:gd name="T24" fmla="*/ 164 w 287"/>
                <a:gd name="T25" fmla="*/ 258 h 465"/>
                <a:gd name="T26" fmla="*/ 139 w 287"/>
                <a:gd name="T27" fmla="*/ 297 h 465"/>
                <a:gd name="T28" fmla="*/ 96 w 287"/>
                <a:gd name="T29" fmla="*/ 336 h 465"/>
                <a:gd name="T30" fmla="*/ 80 w 287"/>
                <a:gd name="T31" fmla="*/ 344 h 465"/>
                <a:gd name="T32" fmla="*/ 65 w 287"/>
                <a:gd name="T33" fmla="*/ 347 h 465"/>
                <a:gd name="T34" fmla="*/ 61 w 287"/>
                <a:gd name="T35" fmla="*/ 347 h 465"/>
                <a:gd name="T36" fmla="*/ 55 w 287"/>
                <a:gd name="T37" fmla="*/ 340 h 465"/>
                <a:gd name="T38" fmla="*/ 21 w 287"/>
                <a:gd name="T39" fmla="*/ 305 h 465"/>
                <a:gd name="T40" fmla="*/ 13 w 287"/>
                <a:gd name="T41" fmla="*/ 331 h 465"/>
                <a:gd name="T42" fmla="*/ 3 w 287"/>
                <a:gd name="T43" fmla="*/ 379 h 465"/>
                <a:gd name="T44" fmla="*/ 0 w 287"/>
                <a:gd name="T45" fmla="*/ 419 h 465"/>
                <a:gd name="T46" fmla="*/ 7 w 287"/>
                <a:gd name="T47" fmla="*/ 449 h 465"/>
                <a:gd name="T48" fmla="*/ 15 w 287"/>
                <a:gd name="T49" fmla="*/ 458 h 465"/>
                <a:gd name="T50" fmla="*/ 17 w 287"/>
                <a:gd name="T51" fmla="*/ 459 h 465"/>
                <a:gd name="T52" fmla="*/ 24 w 287"/>
                <a:gd name="T53" fmla="*/ 464 h 465"/>
                <a:gd name="T54" fmla="*/ 41 w 287"/>
                <a:gd name="T55" fmla="*/ 465 h 465"/>
                <a:gd name="T56" fmla="*/ 73 w 287"/>
                <a:gd name="T57" fmla="*/ 452 h 465"/>
                <a:gd name="T58" fmla="*/ 124 w 287"/>
                <a:gd name="T59" fmla="*/ 407 h 465"/>
                <a:gd name="T60" fmla="*/ 178 w 287"/>
                <a:gd name="T61" fmla="*/ 337 h 465"/>
                <a:gd name="T62" fmla="*/ 205 w 287"/>
                <a:gd name="T63" fmla="*/ 293 h 465"/>
                <a:gd name="T64" fmla="*/ 230 w 287"/>
                <a:gd name="T65" fmla="*/ 246 h 465"/>
                <a:gd name="T66" fmla="*/ 267 w 287"/>
                <a:gd name="T67" fmla="*/ 157 h 465"/>
                <a:gd name="T68" fmla="*/ 287 w 287"/>
                <a:gd name="T69" fmla="*/ 79 h 465"/>
                <a:gd name="T70" fmla="*/ 286 w 287"/>
                <a:gd name="T71" fmla="*/ 35 h 465"/>
                <a:gd name="T72" fmla="*/ 279 w 287"/>
                <a:gd name="T73" fmla="*/ 14 h 465"/>
                <a:gd name="T74" fmla="*/ 274 w 287"/>
                <a:gd name="T75" fmla="*/ 8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7" h="465">
                  <a:moveTo>
                    <a:pt x="274" y="8"/>
                  </a:moveTo>
                  <a:lnTo>
                    <a:pt x="265" y="1"/>
                  </a:lnTo>
                  <a:lnTo>
                    <a:pt x="242" y="0"/>
                  </a:lnTo>
                  <a:lnTo>
                    <a:pt x="213" y="14"/>
                  </a:lnTo>
                  <a:lnTo>
                    <a:pt x="181" y="40"/>
                  </a:lnTo>
                  <a:lnTo>
                    <a:pt x="164" y="58"/>
                  </a:lnTo>
                  <a:lnTo>
                    <a:pt x="199" y="91"/>
                  </a:lnTo>
                  <a:lnTo>
                    <a:pt x="207" y="97"/>
                  </a:lnTo>
                  <a:lnTo>
                    <a:pt x="207" y="102"/>
                  </a:lnTo>
                  <a:lnTo>
                    <a:pt x="207" y="125"/>
                  </a:lnTo>
                  <a:lnTo>
                    <a:pt x="204" y="148"/>
                  </a:lnTo>
                  <a:lnTo>
                    <a:pt x="186" y="217"/>
                  </a:lnTo>
                  <a:lnTo>
                    <a:pt x="164" y="258"/>
                  </a:lnTo>
                  <a:lnTo>
                    <a:pt x="139" y="297"/>
                  </a:lnTo>
                  <a:lnTo>
                    <a:pt x="96" y="336"/>
                  </a:lnTo>
                  <a:lnTo>
                    <a:pt x="80" y="344"/>
                  </a:lnTo>
                  <a:lnTo>
                    <a:pt x="65" y="347"/>
                  </a:lnTo>
                  <a:lnTo>
                    <a:pt x="61" y="347"/>
                  </a:lnTo>
                  <a:lnTo>
                    <a:pt x="55" y="340"/>
                  </a:lnTo>
                  <a:lnTo>
                    <a:pt x="21" y="305"/>
                  </a:lnTo>
                  <a:lnTo>
                    <a:pt x="13" y="331"/>
                  </a:lnTo>
                  <a:lnTo>
                    <a:pt x="3" y="379"/>
                  </a:lnTo>
                  <a:lnTo>
                    <a:pt x="0" y="419"/>
                  </a:lnTo>
                  <a:lnTo>
                    <a:pt x="7" y="449"/>
                  </a:lnTo>
                  <a:lnTo>
                    <a:pt x="15" y="458"/>
                  </a:lnTo>
                  <a:lnTo>
                    <a:pt x="17" y="459"/>
                  </a:lnTo>
                  <a:lnTo>
                    <a:pt x="24" y="464"/>
                  </a:lnTo>
                  <a:lnTo>
                    <a:pt x="41" y="465"/>
                  </a:lnTo>
                  <a:lnTo>
                    <a:pt x="73" y="452"/>
                  </a:lnTo>
                  <a:lnTo>
                    <a:pt x="124" y="407"/>
                  </a:lnTo>
                  <a:lnTo>
                    <a:pt x="178" y="337"/>
                  </a:lnTo>
                  <a:lnTo>
                    <a:pt x="205" y="293"/>
                  </a:lnTo>
                  <a:lnTo>
                    <a:pt x="230" y="246"/>
                  </a:lnTo>
                  <a:lnTo>
                    <a:pt x="267" y="157"/>
                  </a:lnTo>
                  <a:lnTo>
                    <a:pt x="287" y="79"/>
                  </a:lnTo>
                  <a:lnTo>
                    <a:pt x="286" y="35"/>
                  </a:lnTo>
                  <a:lnTo>
                    <a:pt x="279" y="14"/>
                  </a:lnTo>
                  <a:lnTo>
                    <a:pt x="274" y="8"/>
                  </a:lnTo>
                  <a:close/>
                </a:path>
              </a:pathLst>
            </a:custGeom>
            <a:solidFill>
              <a:srgbClr val="A4A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9" name="Freeform 54"/>
            <p:cNvSpPr>
              <a:spLocks/>
            </p:cNvSpPr>
            <p:nvPr/>
          </p:nvSpPr>
          <p:spPr bwMode="auto">
            <a:xfrm>
              <a:off x="3190875" y="873125"/>
              <a:ext cx="417513" cy="350838"/>
            </a:xfrm>
            <a:custGeom>
              <a:avLst/>
              <a:gdLst>
                <a:gd name="T0" fmla="*/ 415 w 1051"/>
                <a:gd name="T1" fmla="*/ 304 h 884"/>
                <a:gd name="T2" fmla="*/ 438 w 1051"/>
                <a:gd name="T3" fmla="*/ 265 h 884"/>
                <a:gd name="T4" fmla="*/ 497 w 1051"/>
                <a:gd name="T5" fmla="*/ 204 h 884"/>
                <a:gd name="T6" fmla="*/ 569 w 1051"/>
                <a:gd name="T7" fmla="*/ 158 h 884"/>
                <a:gd name="T8" fmla="*/ 648 w 1051"/>
                <a:gd name="T9" fmla="*/ 130 h 884"/>
                <a:gd name="T10" fmla="*/ 735 w 1051"/>
                <a:gd name="T11" fmla="*/ 114 h 884"/>
                <a:gd name="T12" fmla="*/ 824 w 1051"/>
                <a:gd name="T13" fmla="*/ 113 h 884"/>
                <a:gd name="T14" fmla="*/ 916 w 1051"/>
                <a:gd name="T15" fmla="*/ 123 h 884"/>
                <a:gd name="T16" fmla="*/ 1007 w 1051"/>
                <a:gd name="T17" fmla="*/ 144 h 884"/>
                <a:gd name="T18" fmla="*/ 1051 w 1051"/>
                <a:gd name="T19" fmla="*/ 160 h 884"/>
                <a:gd name="T20" fmla="*/ 1050 w 1051"/>
                <a:gd name="T21" fmla="*/ 154 h 884"/>
                <a:gd name="T22" fmla="*/ 1050 w 1051"/>
                <a:gd name="T23" fmla="*/ 152 h 884"/>
                <a:gd name="T24" fmla="*/ 1008 w 1051"/>
                <a:gd name="T25" fmla="*/ 130 h 884"/>
                <a:gd name="T26" fmla="*/ 921 w 1051"/>
                <a:gd name="T27" fmla="*/ 88 h 884"/>
                <a:gd name="T28" fmla="*/ 832 w 1051"/>
                <a:gd name="T29" fmla="*/ 53 h 884"/>
                <a:gd name="T30" fmla="*/ 741 w 1051"/>
                <a:gd name="T31" fmla="*/ 27 h 884"/>
                <a:gd name="T32" fmla="*/ 652 w 1051"/>
                <a:gd name="T33" fmla="*/ 9 h 884"/>
                <a:gd name="T34" fmla="*/ 564 w 1051"/>
                <a:gd name="T35" fmla="*/ 0 h 884"/>
                <a:gd name="T36" fmla="*/ 481 w 1051"/>
                <a:gd name="T37" fmla="*/ 3 h 884"/>
                <a:gd name="T38" fmla="*/ 402 w 1051"/>
                <a:gd name="T39" fmla="*/ 18 h 884"/>
                <a:gd name="T40" fmla="*/ 364 w 1051"/>
                <a:gd name="T41" fmla="*/ 31 h 884"/>
                <a:gd name="T42" fmla="*/ 299 w 1051"/>
                <a:gd name="T43" fmla="*/ 59 h 884"/>
                <a:gd name="T44" fmla="*/ 192 w 1051"/>
                <a:gd name="T45" fmla="*/ 119 h 884"/>
                <a:gd name="T46" fmla="*/ 111 w 1051"/>
                <a:gd name="T47" fmla="*/ 186 h 884"/>
                <a:gd name="T48" fmla="*/ 55 w 1051"/>
                <a:gd name="T49" fmla="*/ 257 h 884"/>
                <a:gd name="T50" fmla="*/ 20 w 1051"/>
                <a:gd name="T51" fmla="*/ 335 h 884"/>
                <a:gd name="T52" fmla="*/ 2 w 1051"/>
                <a:gd name="T53" fmla="*/ 415 h 884"/>
                <a:gd name="T54" fmla="*/ 0 w 1051"/>
                <a:gd name="T55" fmla="*/ 501 h 884"/>
                <a:gd name="T56" fmla="*/ 9 w 1051"/>
                <a:gd name="T57" fmla="*/ 590 h 884"/>
                <a:gd name="T58" fmla="*/ 18 w 1051"/>
                <a:gd name="T59" fmla="*/ 635 h 884"/>
                <a:gd name="T60" fmla="*/ 23 w 1051"/>
                <a:gd name="T61" fmla="*/ 661 h 884"/>
                <a:gd name="T62" fmla="*/ 40 w 1051"/>
                <a:gd name="T63" fmla="*/ 707 h 884"/>
                <a:gd name="T64" fmla="*/ 66 w 1051"/>
                <a:gd name="T65" fmla="*/ 748 h 884"/>
                <a:gd name="T66" fmla="*/ 97 w 1051"/>
                <a:gd name="T67" fmla="*/ 784 h 884"/>
                <a:gd name="T68" fmla="*/ 136 w 1051"/>
                <a:gd name="T69" fmla="*/ 817 h 884"/>
                <a:gd name="T70" fmla="*/ 180 w 1051"/>
                <a:gd name="T71" fmla="*/ 843 h 884"/>
                <a:gd name="T72" fmla="*/ 230 w 1051"/>
                <a:gd name="T73" fmla="*/ 863 h 884"/>
                <a:gd name="T74" fmla="*/ 285 w 1051"/>
                <a:gd name="T75" fmla="*/ 878 h 884"/>
                <a:gd name="T76" fmla="*/ 315 w 1051"/>
                <a:gd name="T77" fmla="*/ 884 h 884"/>
                <a:gd name="T78" fmla="*/ 308 w 1051"/>
                <a:gd name="T79" fmla="*/ 848 h 884"/>
                <a:gd name="T80" fmla="*/ 303 w 1051"/>
                <a:gd name="T81" fmla="*/ 774 h 884"/>
                <a:gd name="T82" fmla="*/ 303 w 1051"/>
                <a:gd name="T83" fmla="*/ 699 h 884"/>
                <a:gd name="T84" fmla="*/ 308 w 1051"/>
                <a:gd name="T85" fmla="*/ 624 h 884"/>
                <a:gd name="T86" fmla="*/ 321 w 1051"/>
                <a:gd name="T87" fmla="*/ 550 h 884"/>
                <a:gd name="T88" fmla="*/ 339 w 1051"/>
                <a:gd name="T89" fmla="*/ 476 h 884"/>
                <a:gd name="T90" fmla="*/ 364 w 1051"/>
                <a:gd name="T91" fmla="*/ 405 h 884"/>
                <a:gd name="T92" fmla="*/ 396 w 1051"/>
                <a:gd name="T93" fmla="*/ 336 h 884"/>
                <a:gd name="T94" fmla="*/ 415 w 1051"/>
                <a:gd name="T95" fmla="*/ 30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1" h="884">
                  <a:moveTo>
                    <a:pt x="415" y="304"/>
                  </a:moveTo>
                  <a:lnTo>
                    <a:pt x="438" y="265"/>
                  </a:lnTo>
                  <a:lnTo>
                    <a:pt x="497" y="204"/>
                  </a:lnTo>
                  <a:lnTo>
                    <a:pt x="569" y="158"/>
                  </a:lnTo>
                  <a:lnTo>
                    <a:pt x="648" y="130"/>
                  </a:lnTo>
                  <a:lnTo>
                    <a:pt x="735" y="114"/>
                  </a:lnTo>
                  <a:lnTo>
                    <a:pt x="824" y="113"/>
                  </a:lnTo>
                  <a:lnTo>
                    <a:pt x="916" y="123"/>
                  </a:lnTo>
                  <a:lnTo>
                    <a:pt x="1007" y="144"/>
                  </a:lnTo>
                  <a:lnTo>
                    <a:pt x="1051" y="160"/>
                  </a:lnTo>
                  <a:lnTo>
                    <a:pt x="1050" y="154"/>
                  </a:lnTo>
                  <a:lnTo>
                    <a:pt x="1050" y="152"/>
                  </a:lnTo>
                  <a:lnTo>
                    <a:pt x="1008" y="130"/>
                  </a:lnTo>
                  <a:lnTo>
                    <a:pt x="921" y="88"/>
                  </a:lnTo>
                  <a:lnTo>
                    <a:pt x="832" y="53"/>
                  </a:lnTo>
                  <a:lnTo>
                    <a:pt x="741" y="27"/>
                  </a:lnTo>
                  <a:lnTo>
                    <a:pt x="652" y="9"/>
                  </a:lnTo>
                  <a:lnTo>
                    <a:pt x="564" y="0"/>
                  </a:lnTo>
                  <a:lnTo>
                    <a:pt x="481" y="3"/>
                  </a:lnTo>
                  <a:lnTo>
                    <a:pt x="402" y="18"/>
                  </a:lnTo>
                  <a:lnTo>
                    <a:pt x="364" y="31"/>
                  </a:lnTo>
                  <a:lnTo>
                    <a:pt x="299" y="59"/>
                  </a:lnTo>
                  <a:lnTo>
                    <a:pt x="192" y="119"/>
                  </a:lnTo>
                  <a:lnTo>
                    <a:pt x="111" y="186"/>
                  </a:lnTo>
                  <a:lnTo>
                    <a:pt x="55" y="257"/>
                  </a:lnTo>
                  <a:lnTo>
                    <a:pt x="20" y="335"/>
                  </a:lnTo>
                  <a:lnTo>
                    <a:pt x="2" y="415"/>
                  </a:lnTo>
                  <a:lnTo>
                    <a:pt x="0" y="501"/>
                  </a:lnTo>
                  <a:lnTo>
                    <a:pt x="9" y="590"/>
                  </a:lnTo>
                  <a:lnTo>
                    <a:pt x="18" y="635"/>
                  </a:lnTo>
                  <a:lnTo>
                    <a:pt x="23" y="661"/>
                  </a:lnTo>
                  <a:lnTo>
                    <a:pt x="40" y="707"/>
                  </a:lnTo>
                  <a:lnTo>
                    <a:pt x="66" y="748"/>
                  </a:lnTo>
                  <a:lnTo>
                    <a:pt x="97" y="784"/>
                  </a:lnTo>
                  <a:lnTo>
                    <a:pt x="136" y="817"/>
                  </a:lnTo>
                  <a:lnTo>
                    <a:pt x="180" y="843"/>
                  </a:lnTo>
                  <a:lnTo>
                    <a:pt x="230" y="863"/>
                  </a:lnTo>
                  <a:lnTo>
                    <a:pt x="285" y="878"/>
                  </a:lnTo>
                  <a:lnTo>
                    <a:pt x="315" y="884"/>
                  </a:lnTo>
                  <a:lnTo>
                    <a:pt x="308" y="848"/>
                  </a:lnTo>
                  <a:lnTo>
                    <a:pt x="303" y="774"/>
                  </a:lnTo>
                  <a:lnTo>
                    <a:pt x="303" y="699"/>
                  </a:lnTo>
                  <a:lnTo>
                    <a:pt x="308" y="624"/>
                  </a:lnTo>
                  <a:lnTo>
                    <a:pt x="321" y="550"/>
                  </a:lnTo>
                  <a:lnTo>
                    <a:pt x="339" y="476"/>
                  </a:lnTo>
                  <a:lnTo>
                    <a:pt x="364" y="405"/>
                  </a:lnTo>
                  <a:lnTo>
                    <a:pt x="396" y="336"/>
                  </a:lnTo>
                  <a:lnTo>
                    <a:pt x="415" y="304"/>
                  </a:lnTo>
                  <a:close/>
                </a:path>
              </a:pathLst>
            </a:custGeom>
            <a:solidFill>
              <a:srgbClr val="F48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0" name="Freeform 55"/>
            <p:cNvSpPr>
              <a:spLocks/>
            </p:cNvSpPr>
            <p:nvPr/>
          </p:nvSpPr>
          <p:spPr bwMode="auto">
            <a:xfrm>
              <a:off x="3498850" y="515938"/>
              <a:ext cx="157163" cy="415925"/>
            </a:xfrm>
            <a:custGeom>
              <a:avLst/>
              <a:gdLst>
                <a:gd name="T0" fmla="*/ 213 w 397"/>
                <a:gd name="T1" fmla="*/ 205 h 1048"/>
                <a:gd name="T2" fmla="*/ 232 w 397"/>
                <a:gd name="T3" fmla="*/ 173 h 1048"/>
                <a:gd name="T4" fmla="*/ 275 w 397"/>
                <a:gd name="T5" fmla="*/ 113 h 1048"/>
                <a:gd name="T6" fmla="*/ 322 w 397"/>
                <a:gd name="T7" fmla="*/ 63 h 1048"/>
                <a:gd name="T8" fmla="*/ 371 w 397"/>
                <a:gd name="T9" fmla="*/ 18 h 1048"/>
                <a:gd name="T10" fmla="*/ 397 w 397"/>
                <a:gd name="T11" fmla="*/ 0 h 1048"/>
                <a:gd name="T12" fmla="*/ 354 w 397"/>
                <a:gd name="T13" fmla="*/ 11 h 1048"/>
                <a:gd name="T14" fmla="*/ 275 w 397"/>
                <a:gd name="T15" fmla="*/ 38 h 1048"/>
                <a:gd name="T16" fmla="*/ 202 w 397"/>
                <a:gd name="T17" fmla="*/ 73 h 1048"/>
                <a:gd name="T18" fmla="*/ 139 w 397"/>
                <a:gd name="T19" fmla="*/ 121 h 1048"/>
                <a:gd name="T20" fmla="*/ 86 w 397"/>
                <a:gd name="T21" fmla="*/ 183 h 1048"/>
                <a:gd name="T22" fmla="*/ 44 w 397"/>
                <a:gd name="T23" fmla="*/ 261 h 1048"/>
                <a:gd name="T24" fmla="*/ 16 w 397"/>
                <a:gd name="T25" fmla="*/ 357 h 1048"/>
                <a:gd name="T26" fmla="*/ 1 w 397"/>
                <a:gd name="T27" fmla="*/ 475 h 1048"/>
                <a:gd name="T28" fmla="*/ 0 w 397"/>
                <a:gd name="T29" fmla="*/ 543 h 1048"/>
                <a:gd name="T30" fmla="*/ 1 w 397"/>
                <a:gd name="T31" fmla="*/ 576 h 1048"/>
                <a:gd name="T32" fmla="*/ 13 w 397"/>
                <a:gd name="T33" fmla="*/ 641 h 1048"/>
                <a:gd name="T34" fmla="*/ 34 w 397"/>
                <a:gd name="T35" fmla="*/ 707 h 1048"/>
                <a:gd name="T36" fmla="*/ 64 w 397"/>
                <a:gd name="T37" fmla="*/ 772 h 1048"/>
                <a:gd name="T38" fmla="*/ 121 w 397"/>
                <a:gd name="T39" fmla="*/ 869 h 1048"/>
                <a:gd name="T40" fmla="*/ 218 w 397"/>
                <a:gd name="T41" fmla="*/ 991 h 1048"/>
                <a:gd name="T42" fmla="*/ 275 w 397"/>
                <a:gd name="T43" fmla="*/ 1048 h 1048"/>
                <a:gd name="T44" fmla="*/ 276 w 397"/>
                <a:gd name="T45" fmla="*/ 1048 h 1048"/>
                <a:gd name="T46" fmla="*/ 254 w 397"/>
                <a:gd name="T47" fmla="*/ 996 h 1048"/>
                <a:gd name="T48" fmla="*/ 214 w 397"/>
                <a:gd name="T49" fmla="*/ 886 h 1048"/>
                <a:gd name="T50" fmla="*/ 183 w 397"/>
                <a:gd name="T51" fmla="*/ 773 h 1048"/>
                <a:gd name="T52" fmla="*/ 160 w 397"/>
                <a:gd name="T53" fmla="*/ 659 h 1048"/>
                <a:gd name="T54" fmla="*/ 148 w 397"/>
                <a:gd name="T55" fmla="*/ 546 h 1048"/>
                <a:gd name="T56" fmla="*/ 148 w 397"/>
                <a:gd name="T57" fmla="*/ 438 h 1048"/>
                <a:gd name="T58" fmla="*/ 162 w 397"/>
                <a:gd name="T59" fmla="*/ 337 h 1048"/>
                <a:gd name="T60" fmla="*/ 192 w 397"/>
                <a:gd name="T61" fmla="*/ 245 h 1048"/>
                <a:gd name="T62" fmla="*/ 213 w 397"/>
                <a:gd name="T63" fmla="*/ 205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1048">
                  <a:moveTo>
                    <a:pt x="213" y="205"/>
                  </a:moveTo>
                  <a:lnTo>
                    <a:pt x="232" y="173"/>
                  </a:lnTo>
                  <a:lnTo>
                    <a:pt x="275" y="113"/>
                  </a:lnTo>
                  <a:lnTo>
                    <a:pt x="322" y="63"/>
                  </a:lnTo>
                  <a:lnTo>
                    <a:pt x="371" y="18"/>
                  </a:lnTo>
                  <a:lnTo>
                    <a:pt x="397" y="0"/>
                  </a:lnTo>
                  <a:lnTo>
                    <a:pt x="354" y="11"/>
                  </a:lnTo>
                  <a:lnTo>
                    <a:pt x="275" y="38"/>
                  </a:lnTo>
                  <a:lnTo>
                    <a:pt x="202" y="73"/>
                  </a:lnTo>
                  <a:lnTo>
                    <a:pt x="139" y="121"/>
                  </a:lnTo>
                  <a:lnTo>
                    <a:pt x="86" y="183"/>
                  </a:lnTo>
                  <a:lnTo>
                    <a:pt x="44" y="261"/>
                  </a:lnTo>
                  <a:lnTo>
                    <a:pt x="16" y="357"/>
                  </a:lnTo>
                  <a:lnTo>
                    <a:pt x="1" y="475"/>
                  </a:lnTo>
                  <a:lnTo>
                    <a:pt x="0" y="543"/>
                  </a:lnTo>
                  <a:lnTo>
                    <a:pt x="1" y="576"/>
                  </a:lnTo>
                  <a:lnTo>
                    <a:pt x="13" y="641"/>
                  </a:lnTo>
                  <a:lnTo>
                    <a:pt x="34" y="707"/>
                  </a:lnTo>
                  <a:lnTo>
                    <a:pt x="64" y="772"/>
                  </a:lnTo>
                  <a:lnTo>
                    <a:pt x="121" y="869"/>
                  </a:lnTo>
                  <a:lnTo>
                    <a:pt x="218" y="991"/>
                  </a:lnTo>
                  <a:lnTo>
                    <a:pt x="275" y="1048"/>
                  </a:lnTo>
                  <a:lnTo>
                    <a:pt x="276" y="1048"/>
                  </a:lnTo>
                  <a:lnTo>
                    <a:pt x="254" y="996"/>
                  </a:lnTo>
                  <a:lnTo>
                    <a:pt x="214" y="886"/>
                  </a:lnTo>
                  <a:lnTo>
                    <a:pt x="183" y="773"/>
                  </a:lnTo>
                  <a:lnTo>
                    <a:pt x="160" y="659"/>
                  </a:lnTo>
                  <a:lnTo>
                    <a:pt x="148" y="546"/>
                  </a:lnTo>
                  <a:lnTo>
                    <a:pt x="148" y="438"/>
                  </a:lnTo>
                  <a:lnTo>
                    <a:pt x="162" y="337"/>
                  </a:lnTo>
                  <a:lnTo>
                    <a:pt x="192" y="245"/>
                  </a:lnTo>
                  <a:lnTo>
                    <a:pt x="213" y="205"/>
                  </a:lnTo>
                  <a:close/>
                </a:path>
              </a:pathLst>
            </a:custGeom>
            <a:solidFill>
              <a:srgbClr val="F485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1" name="Freeform 56"/>
            <p:cNvSpPr>
              <a:spLocks/>
            </p:cNvSpPr>
            <p:nvPr/>
          </p:nvSpPr>
          <p:spPr bwMode="auto">
            <a:xfrm>
              <a:off x="3311525" y="917575"/>
              <a:ext cx="447675" cy="504825"/>
            </a:xfrm>
            <a:custGeom>
              <a:avLst/>
              <a:gdLst>
                <a:gd name="T0" fmla="*/ 1050 w 1129"/>
                <a:gd name="T1" fmla="*/ 408 h 1272"/>
                <a:gd name="T2" fmla="*/ 944 w 1129"/>
                <a:gd name="T3" fmla="*/ 290 h 1272"/>
                <a:gd name="T4" fmla="*/ 811 w 1129"/>
                <a:gd name="T5" fmla="*/ 136 h 1272"/>
                <a:gd name="T6" fmla="*/ 757 w 1129"/>
                <a:gd name="T7" fmla="*/ 66 h 1272"/>
                <a:gd name="T8" fmla="*/ 748 w 1129"/>
                <a:gd name="T9" fmla="*/ 47 h 1272"/>
                <a:gd name="T10" fmla="*/ 704 w 1129"/>
                <a:gd name="T11" fmla="*/ 31 h 1272"/>
                <a:gd name="T12" fmla="*/ 613 w 1129"/>
                <a:gd name="T13" fmla="*/ 10 h 1272"/>
                <a:gd name="T14" fmla="*/ 521 w 1129"/>
                <a:gd name="T15" fmla="*/ 0 h 1272"/>
                <a:gd name="T16" fmla="*/ 432 w 1129"/>
                <a:gd name="T17" fmla="*/ 1 h 1272"/>
                <a:gd name="T18" fmla="*/ 345 w 1129"/>
                <a:gd name="T19" fmla="*/ 17 h 1272"/>
                <a:gd name="T20" fmla="*/ 266 w 1129"/>
                <a:gd name="T21" fmla="*/ 45 h 1272"/>
                <a:gd name="T22" fmla="*/ 194 w 1129"/>
                <a:gd name="T23" fmla="*/ 91 h 1272"/>
                <a:gd name="T24" fmla="*/ 135 w 1129"/>
                <a:gd name="T25" fmla="*/ 152 h 1272"/>
                <a:gd name="T26" fmla="*/ 112 w 1129"/>
                <a:gd name="T27" fmla="*/ 191 h 1272"/>
                <a:gd name="T28" fmla="*/ 93 w 1129"/>
                <a:gd name="T29" fmla="*/ 223 h 1272"/>
                <a:gd name="T30" fmla="*/ 61 w 1129"/>
                <a:gd name="T31" fmla="*/ 292 h 1272"/>
                <a:gd name="T32" fmla="*/ 36 w 1129"/>
                <a:gd name="T33" fmla="*/ 363 h 1272"/>
                <a:gd name="T34" fmla="*/ 18 w 1129"/>
                <a:gd name="T35" fmla="*/ 437 h 1272"/>
                <a:gd name="T36" fmla="*/ 5 w 1129"/>
                <a:gd name="T37" fmla="*/ 511 h 1272"/>
                <a:gd name="T38" fmla="*/ 0 w 1129"/>
                <a:gd name="T39" fmla="*/ 586 h 1272"/>
                <a:gd name="T40" fmla="*/ 0 w 1129"/>
                <a:gd name="T41" fmla="*/ 661 h 1272"/>
                <a:gd name="T42" fmla="*/ 5 w 1129"/>
                <a:gd name="T43" fmla="*/ 735 h 1272"/>
                <a:gd name="T44" fmla="*/ 12 w 1129"/>
                <a:gd name="T45" fmla="*/ 771 h 1272"/>
                <a:gd name="T46" fmla="*/ 21 w 1129"/>
                <a:gd name="T47" fmla="*/ 824 h 1272"/>
                <a:gd name="T48" fmla="*/ 53 w 1129"/>
                <a:gd name="T49" fmla="*/ 927 h 1272"/>
                <a:gd name="T50" fmla="*/ 97 w 1129"/>
                <a:gd name="T51" fmla="*/ 1021 h 1272"/>
                <a:gd name="T52" fmla="*/ 156 w 1129"/>
                <a:gd name="T53" fmla="*/ 1106 h 1272"/>
                <a:gd name="T54" fmla="*/ 191 w 1129"/>
                <a:gd name="T55" fmla="*/ 1143 h 1272"/>
                <a:gd name="T56" fmla="*/ 211 w 1129"/>
                <a:gd name="T57" fmla="*/ 1163 h 1272"/>
                <a:gd name="T58" fmla="*/ 254 w 1129"/>
                <a:gd name="T59" fmla="*/ 1198 h 1272"/>
                <a:gd name="T60" fmla="*/ 299 w 1129"/>
                <a:gd name="T61" fmla="*/ 1225 h 1272"/>
                <a:gd name="T62" fmla="*/ 346 w 1129"/>
                <a:gd name="T63" fmla="*/ 1247 h 1272"/>
                <a:gd name="T64" fmla="*/ 394 w 1129"/>
                <a:gd name="T65" fmla="*/ 1261 h 1272"/>
                <a:gd name="T66" fmla="*/ 443 w 1129"/>
                <a:gd name="T67" fmla="*/ 1269 h 1272"/>
                <a:gd name="T68" fmla="*/ 491 w 1129"/>
                <a:gd name="T69" fmla="*/ 1272 h 1272"/>
                <a:gd name="T70" fmla="*/ 541 w 1129"/>
                <a:gd name="T71" fmla="*/ 1266 h 1272"/>
                <a:gd name="T72" fmla="*/ 614 w 1129"/>
                <a:gd name="T73" fmla="*/ 1249 h 1272"/>
                <a:gd name="T74" fmla="*/ 708 w 1129"/>
                <a:gd name="T75" fmla="*/ 1204 h 1272"/>
                <a:gd name="T76" fmla="*/ 796 w 1129"/>
                <a:gd name="T77" fmla="*/ 1135 h 1272"/>
                <a:gd name="T78" fmla="*/ 874 w 1129"/>
                <a:gd name="T79" fmla="*/ 1042 h 1272"/>
                <a:gd name="T80" fmla="*/ 909 w 1129"/>
                <a:gd name="T81" fmla="*/ 988 h 1272"/>
                <a:gd name="T82" fmla="*/ 980 w 1129"/>
                <a:gd name="T83" fmla="*/ 862 h 1272"/>
                <a:gd name="T84" fmla="*/ 1068 w 1129"/>
                <a:gd name="T85" fmla="*/ 687 h 1272"/>
                <a:gd name="T86" fmla="*/ 1107 w 1129"/>
                <a:gd name="T87" fmla="*/ 577 h 1272"/>
                <a:gd name="T88" fmla="*/ 1119 w 1129"/>
                <a:gd name="T89" fmla="*/ 524 h 1272"/>
                <a:gd name="T90" fmla="*/ 1125 w 1129"/>
                <a:gd name="T91" fmla="*/ 512 h 1272"/>
                <a:gd name="T92" fmla="*/ 1129 w 1129"/>
                <a:gd name="T93" fmla="*/ 498 h 1272"/>
                <a:gd name="T94" fmla="*/ 1126 w 1129"/>
                <a:gd name="T95" fmla="*/ 494 h 1272"/>
                <a:gd name="T96" fmla="*/ 1122 w 1129"/>
                <a:gd name="T97" fmla="*/ 490 h 1272"/>
                <a:gd name="T98" fmla="*/ 1085 w 1129"/>
                <a:gd name="T99" fmla="*/ 448 h 1272"/>
                <a:gd name="T100" fmla="*/ 1050 w 1129"/>
                <a:gd name="T101" fmla="*/ 408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9" h="1272">
                  <a:moveTo>
                    <a:pt x="1050" y="408"/>
                  </a:moveTo>
                  <a:lnTo>
                    <a:pt x="944" y="290"/>
                  </a:lnTo>
                  <a:lnTo>
                    <a:pt x="811" y="136"/>
                  </a:lnTo>
                  <a:lnTo>
                    <a:pt x="757" y="66"/>
                  </a:lnTo>
                  <a:lnTo>
                    <a:pt x="748" y="47"/>
                  </a:lnTo>
                  <a:lnTo>
                    <a:pt x="704" y="31"/>
                  </a:lnTo>
                  <a:lnTo>
                    <a:pt x="613" y="10"/>
                  </a:lnTo>
                  <a:lnTo>
                    <a:pt x="521" y="0"/>
                  </a:lnTo>
                  <a:lnTo>
                    <a:pt x="432" y="1"/>
                  </a:lnTo>
                  <a:lnTo>
                    <a:pt x="345" y="17"/>
                  </a:lnTo>
                  <a:lnTo>
                    <a:pt x="266" y="45"/>
                  </a:lnTo>
                  <a:lnTo>
                    <a:pt x="194" y="91"/>
                  </a:lnTo>
                  <a:lnTo>
                    <a:pt x="135" y="152"/>
                  </a:lnTo>
                  <a:lnTo>
                    <a:pt x="112" y="191"/>
                  </a:lnTo>
                  <a:lnTo>
                    <a:pt x="93" y="223"/>
                  </a:lnTo>
                  <a:lnTo>
                    <a:pt x="61" y="292"/>
                  </a:lnTo>
                  <a:lnTo>
                    <a:pt x="36" y="363"/>
                  </a:lnTo>
                  <a:lnTo>
                    <a:pt x="18" y="437"/>
                  </a:lnTo>
                  <a:lnTo>
                    <a:pt x="5" y="511"/>
                  </a:lnTo>
                  <a:lnTo>
                    <a:pt x="0" y="586"/>
                  </a:lnTo>
                  <a:lnTo>
                    <a:pt x="0" y="661"/>
                  </a:lnTo>
                  <a:lnTo>
                    <a:pt x="5" y="735"/>
                  </a:lnTo>
                  <a:lnTo>
                    <a:pt x="12" y="771"/>
                  </a:lnTo>
                  <a:lnTo>
                    <a:pt x="21" y="824"/>
                  </a:lnTo>
                  <a:lnTo>
                    <a:pt x="53" y="927"/>
                  </a:lnTo>
                  <a:lnTo>
                    <a:pt x="97" y="1021"/>
                  </a:lnTo>
                  <a:lnTo>
                    <a:pt x="156" y="1106"/>
                  </a:lnTo>
                  <a:lnTo>
                    <a:pt x="191" y="1143"/>
                  </a:lnTo>
                  <a:lnTo>
                    <a:pt x="211" y="1163"/>
                  </a:lnTo>
                  <a:lnTo>
                    <a:pt x="254" y="1198"/>
                  </a:lnTo>
                  <a:lnTo>
                    <a:pt x="299" y="1225"/>
                  </a:lnTo>
                  <a:lnTo>
                    <a:pt x="346" y="1247"/>
                  </a:lnTo>
                  <a:lnTo>
                    <a:pt x="394" y="1261"/>
                  </a:lnTo>
                  <a:lnTo>
                    <a:pt x="443" y="1269"/>
                  </a:lnTo>
                  <a:lnTo>
                    <a:pt x="491" y="1272"/>
                  </a:lnTo>
                  <a:lnTo>
                    <a:pt x="541" y="1266"/>
                  </a:lnTo>
                  <a:lnTo>
                    <a:pt x="614" y="1249"/>
                  </a:lnTo>
                  <a:lnTo>
                    <a:pt x="708" y="1204"/>
                  </a:lnTo>
                  <a:lnTo>
                    <a:pt x="796" y="1135"/>
                  </a:lnTo>
                  <a:lnTo>
                    <a:pt x="874" y="1042"/>
                  </a:lnTo>
                  <a:lnTo>
                    <a:pt x="909" y="988"/>
                  </a:lnTo>
                  <a:lnTo>
                    <a:pt x="980" y="862"/>
                  </a:lnTo>
                  <a:lnTo>
                    <a:pt x="1068" y="687"/>
                  </a:lnTo>
                  <a:lnTo>
                    <a:pt x="1107" y="577"/>
                  </a:lnTo>
                  <a:lnTo>
                    <a:pt x="1119" y="524"/>
                  </a:lnTo>
                  <a:lnTo>
                    <a:pt x="1125" y="512"/>
                  </a:lnTo>
                  <a:lnTo>
                    <a:pt x="1129" y="498"/>
                  </a:lnTo>
                  <a:lnTo>
                    <a:pt x="1126" y="494"/>
                  </a:lnTo>
                  <a:lnTo>
                    <a:pt x="1122" y="490"/>
                  </a:lnTo>
                  <a:lnTo>
                    <a:pt x="1085" y="448"/>
                  </a:lnTo>
                  <a:lnTo>
                    <a:pt x="1050" y="408"/>
                  </a:lnTo>
                  <a:close/>
                </a:path>
              </a:pathLst>
            </a:custGeom>
            <a:solidFill>
              <a:srgbClr val="F59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2" name="Freeform 57"/>
            <p:cNvSpPr>
              <a:spLocks/>
            </p:cNvSpPr>
            <p:nvPr/>
          </p:nvSpPr>
          <p:spPr bwMode="auto">
            <a:xfrm>
              <a:off x="3557588" y="485775"/>
              <a:ext cx="387350" cy="588963"/>
            </a:xfrm>
            <a:custGeom>
              <a:avLst/>
              <a:gdLst>
                <a:gd name="T0" fmla="*/ 65 w 975"/>
                <a:gd name="T1" fmla="*/ 284 h 1487"/>
                <a:gd name="T2" fmla="*/ 44 w 975"/>
                <a:gd name="T3" fmla="*/ 324 h 1487"/>
                <a:gd name="T4" fmla="*/ 14 w 975"/>
                <a:gd name="T5" fmla="*/ 416 h 1487"/>
                <a:gd name="T6" fmla="*/ 0 w 975"/>
                <a:gd name="T7" fmla="*/ 517 h 1487"/>
                <a:gd name="T8" fmla="*/ 0 w 975"/>
                <a:gd name="T9" fmla="*/ 625 h 1487"/>
                <a:gd name="T10" fmla="*/ 12 w 975"/>
                <a:gd name="T11" fmla="*/ 738 h 1487"/>
                <a:gd name="T12" fmla="*/ 35 w 975"/>
                <a:gd name="T13" fmla="*/ 852 h 1487"/>
                <a:gd name="T14" fmla="*/ 66 w 975"/>
                <a:gd name="T15" fmla="*/ 965 h 1487"/>
                <a:gd name="T16" fmla="*/ 106 w 975"/>
                <a:gd name="T17" fmla="*/ 1075 h 1487"/>
                <a:gd name="T18" fmla="*/ 128 w 975"/>
                <a:gd name="T19" fmla="*/ 1127 h 1487"/>
                <a:gd name="T20" fmla="*/ 137 w 975"/>
                <a:gd name="T21" fmla="*/ 1129 h 1487"/>
                <a:gd name="T22" fmla="*/ 176 w 975"/>
                <a:gd name="T23" fmla="*/ 1156 h 1487"/>
                <a:gd name="T24" fmla="*/ 262 w 975"/>
                <a:gd name="T25" fmla="*/ 1230 h 1487"/>
                <a:gd name="T26" fmla="*/ 332 w 975"/>
                <a:gd name="T27" fmla="*/ 1290 h 1487"/>
                <a:gd name="T28" fmla="*/ 391 w 975"/>
                <a:gd name="T29" fmla="*/ 1343 h 1487"/>
                <a:gd name="T30" fmla="*/ 460 w 975"/>
                <a:gd name="T31" fmla="*/ 1404 h 1487"/>
                <a:gd name="T32" fmla="*/ 469 w 975"/>
                <a:gd name="T33" fmla="*/ 1412 h 1487"/>
                <a:gd name="T34" fmla="*/ 478 w 975"/>
                <a:gd name="T35" fmla="*/ 1420 h 1487"/>
                <a:gd name="T36" fmla="*/ 514 w 975"/>
                <a:gd name="T37" fmla="*/ 1452 h 1487"/>
                <a:gd name="T38" fmla="*/ 553 w 975"/>
                <a:gd name="T39" fmla="*/ 1487 h 1487"/>
                <a:gd name="T40" fmla="*/ 573 w 975"/>
                <a:gd name="T41" fmla="*/ 1475 h 1487"/>
                <a:gd name="T42" fmla="*/ 612 w 975"/>
                <a:gd name="T43" fmla="*/ 1445 h 1487"/>
                <a:gd name="T44" fmla="*/ 670 w 975"/>
                <a:gd name="T45" fmla="*/ 1383 h 1487"/>
                <a:gd name="T46" fmla="*/ 745 w 975"/>
                <a:gd name="T47" fmla="*/ 1277 h 1487"/>
                <a:gd name="T48" fmla="*/ 823 w 975"/>
                <a:gd name="T49" fmla="*/ 1150 h 1487"/>
                <a:gd name="T50" fmla="*/ 862 w 975"/>
                <a:gd name="T51" fmla="*/ 1081 h 1487"/>
                <a:gd name="T52" fmla="*/ 893 w 975"/>
                <a:gd name="T53" fmla="*/ 1023 h 1487"/>
                <a:gd name="T54" fmla="*/ 940 w 975"/>
                <a:gd name="T55" fmla="*/ 898 h 1487"/>
                <a:gd name="T56" fmla="*/ 967 w 975"/>
                <a:gd name="T57" fmla="*/ 769 h 1487"/>
                <a:gd name="T58" fmla="*/ 975 w 975"/>
                <a:gd name="T59" fmla="*/ 638 h 1487"/>
                <a:gd name="T60" fmla="*/ 964 w 975"/>
                <a:gd name="T61" fmla="*/ 508 h 1487"/>
                <a:gd name="T62" fmla="*/ 936 w 975"/>
                <a:gd name="T63" fmla="*/ 385 h 1487"/>
                <a:gd name="T64" fmla="*/ 888 w 975"/>
                <a:gd name="T65" fmla="*/ 271 h 1487"/>
                <a:gd name="T66" fmla="*/ 840 w 975"/>
                <a:gd name="T67" fmla="*/ 196 h 1487"/>
                <a:gd name="T68" fmla="*/ 803 w 975"/>
                <a:gd name="T69" fmla="*/ 149 h 1487"/>
                <a:gd name="T70" fmla="*/ 783 w 975"/>
                <a:gd name="T71" fmla="*/ 129 h 1487"/>
                <a:gd name="T72" fmla="*/ 753 w 975"/>
                <a:gd name="T73" fmla="*/ 100 h 1487"/>
                <a:gd name="T74" fmla="*/ 691 w 975"/>
                <a:gd name="T75" fmla="*/ 55 h 1487"/>
                <a:gd name="T76" fmla="*/ 625 w 975"/>
                <a:gd name="T77" fmla="*/ 24 h 1487"/>
                <a:gd name="T78" fmla="*/ 556 w 975"/>
                <a:gd name="T79" fmla="*/ 5 h 1487"/>
                <a:gd name="T80" fmla="*/ 487 w 975"/>
                <a:gd name="T81" fmla="*/ 0 h 1487"/>
                <a:gd name="T82" fmla="*/ 417 w 975"/>
                <a:gd name="T83" fmla="*/ 7 h 1487"/>
                <a:gd name="T84" fmla="*/ 349 w 975"/>
                <a:gd name="T85" fmla="*/ 26 h 1487"/>
                <a:gd name="T86" fmla="*/ 281 w 975"/>
                <a:gd name="T87" fmla="*/ 59 h 1487"/>
                <a:gd name="T88" fmla="*/ 249 w 975"/>
                <a:gd name="T89" fmla="*/ 79 h 1487"/>
                <a:gd name="T90" fmla="*/ 223 w 975"/>
                <a:gd name="T91" fmla="*/ 97 h 1487"/>
                <a:gd name="T92" fmla="*/ 174 w 975"/>
                <a:gd name="T93" fmla="*/ 142 h 1487"/>
                <a:gd name="T94" fmla="*/ 127 w 975"/>
                <a:gd name="T95" fmla="*/ 192 h 1487"/>
                <a:gd name="T96" fmla="*/ 84 w 975"/>
                <a:gd name="T97" fmla="*/ 252 h 1487"/>
                <a:gd name="T98" fmla="*/ 65 w 975"/>
                <a:gd name="T99" fmla="*/ 284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5" h="1487">
                  <a:moveTo>
                    <a:pt x="65" y="284"/>
                  </a:moveTo>
                  <a:lnTo>
                    <a:pt x="44" y="324"/>
                  </a:lnTo>
                  <a:lnTo>
                    <a:pt x="14" y="416"/>
                  </a:lnTo>
                  <a:lnTo>
                    <a:pt x="0" y="517"/>
                  </a:lnTo>
                  <a:lnTo>
                    <a:pt x="0" y="625"/>
                  </a:lnTo>
                  <a:lnTo>
                    <a:pt x="12" y="738"/>
                  </a:lnTo>
                  <a:lnTo>
                    <a:pt x="35" y="852"/>
                  </a:lnTo>
                  <a:lnTo>
                    <a:pt x="66" y="965"/>
                  </a:lnTo>
                  <a:lnTo>
                    <a:pt x="106" y="1075"/>
                  </a:lnTo>
                  <a:lnTo>
                    <a:pt x="128" y="1127"/>
                  </a:lnTo>
                  <a:lnTo>
                    <a:pt x="137" y="1129"/>
                  </a:lnTo>
                  <a:lnTo>
                    <a:pt x="176" y="1156"/>
                  </a:lnTo>
                  <a:lnTo>
                    <a:pt x="262" y="1230"/>
                  </a:lnTo>
                  <a:lnTo>
                    <a:pt x="332" y="1290"/>
                  </a:lnTo>
                  <a:lnTo>
                    <a:pt x="391" y="1343"/>
                  </a:lnTo>
                  <a:lnTo>
                    <a:pt x="460" y="1404"/>
                  </a:lnTo>
                  <a:lnTo>
                    <a:pt x="469" y="1412"/>
                  </a:lnTo>
                  <a:lnTo>
                    <a:pt x="478" y="1420"/>
                  </a:lnTo>
                  <a:lnTo>
                    <a:pt x="514" y="1452"/>
                  </a:lnTo>
                  <a:lnTo>
                    <a:pt x="553" y="1487"/>
                  </a:lnTo>
                  <a:lnTo>
                    <a:pt x="573" y="1475"/>
                  </a:lnTo>
                  <a:lnTo>
                    <a:pt x="612" y="1445"/>
                  </a:lnTo>
                  <a:lnTo>
                    <a:pt x="670" y="1383"/>
                  </a:lnTo>
                  <a:lnTo>
                    <a:pt x="745" y="1277"/>
                  </a:lnTo>
                  <a:lnTo>
                    <a:pt x="823" y="1150"/>
                  </a:lnTo>
                  <a:lnTo>
                    <a:pt x="862" y="1081"/>
                  </a:lnTo>
                  <a:lnTo>
                    <a:pt x="893" y="1023"/>
                  </a:lnTo>
                  <a:lnTo>
                    <a:pt x="940" y="898"/>
                  </a:lnTo>
                  <a:lnTo>
                    <a:pt x="967" y="769"/>
                  </a:lnTo>
                  <a:lnTo>
                    <a:pt x="975" y="638"/>
                  </a:lnTo>
                  <a:lnTo>
                    <a:pt x="964" y="508"/>
                  </a:lnTo>
                  <a:lnTo>
                    <a:pt x="936" y="385"/>
                  </a:lnTo>
                  <a:lnTo>
                    <a:pt x="888" y="271"/>
                  </a:lnTo>
                  <a:lnTo>
                    <a:pt x="840" y="196"/>
                  </a:lnTo>
                  <a:lnTo>
                    <a:pt x="803" y="149"/>
                  </a:lnTo>
                  <a:lnTo>
                    <a:pt x="783" y="129"/>
                  </a:lnTo>
                  <a:lnTo>
                    <a:pt x="753" y="100"/>
                  </a:lnTo>
                  <a:lnTo>
                    <a:pt x="691" y="55"/>
                  </a:lnTo>
                  <a:lnTo>
                    <a:pt x="625" y="24"/>
                  </a:lnTo>
                  <a:lnTo>
                    <a:pt x="556" y="5"/>
                  </a:lnTo>
                  <a:lnTo>
                    <a:pt x="487" y="0"/>
                  </a:lnTo>
                  <a:lnTo>
                    <a:pt x="417" y="7"/>
                  </a:lnTo>
                  <a:lnTo>
                    <a:pt x="349" y="26"/>
                  </a:lnTo>
                  <a:lnTo>
                    <a:pt x="281" y="59"/>
                  </a:lnTo>
                  <a:lnTo>
                    <a:pt x="249" y="79"/>
                  </a:lnTo>
                  <a:lnTo>
                    <a:pt x="223" y="97"/>
                  </a:lnTo>
                  <a:lnTo>
                    <a:pt x="174" y="142"/>
                  </a:lnTo>
                  <a:lnTo>
                    <a:pt x="127" y="192"/>
                  </a:lnTo>
                  <a:lnTo>
                    <a:pt x="84" y="252"/>
                  </a:lnTo>
                  <a:lnTo>
                    <a:pt x="65" y="284"/>
                  </a:lnTo>
                  <a:close/>
                </a:path>
              </a:pathLst>
            </a:custGeom>
            <a:solidFill>
              <a:srgbClr val="F591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3" name="Freeform 58"/>
            <p:cNvSpPr>
              <a:spLocks/>
            </p:cNvSpPr>
            <p:nvPr/>
          </p:nvSpPr>
          <p:spPr bwMode="auto">
            <a:xfrm>
              <a:off x="3608388" y="931863"/>
              <a:ext cx="815975" cy="841375"/>
            </a:xfrm>
            <a:custGeom>
              <a:avLst/>
              <a:gdLst>
                <a:gd name="T0" fmla="*/ 2057 w 2057"/>
                <a:gd name="T1" fmla="*/ 1867 h 2117"/>
                <a:gd name="T2" fmla="*/ 2049 w 2057"/>
                <a:gd name="T3" fmla="*/ 1861 h 2117"/>
                <a:gd name="T4" fmla="*/ 2014 w 2057"/>
                <a:gd name="T5" fmla="*/ 1828 h 2117"/>
                <a:gd name="T6" fmla="*/ 1782 w 2057"/>
                <a:gd name="T7" fmla="*/ 1611 h 2117"/>
                <a:gd name="T8" fmla="*/ 864 w 2057"/>
                <a:gd name="T9" fmla="*/ 757 h 2117"/>
                <a:gd name="T10" fmla="*/ 427 w 2057"/>
                <a:gd name="T11" fmla="*/ 360 h 2117"/>
                <a:gd name="T12" fmla="*/ 388 w 2057"/>
                <a:gd name="T13" fmla="*/ 325 h 2117"/>
                <a:gd name="T14" fmla="*/ 352 w 2057"/>
                <a:gd name="T15" fmla="*/ 293 h 2117"/>
                <a:gd name="T16" fmla="*/ 343 w 2057"/>
                <a:gd name="T17" fmla="*/ 285 h 2117"/>
                <a:gd name="T18" fmla="*/ 334 w 2057"/>
                <a:gd name="T19" fmla="*/ 277 h 2117"/>
                <a:gd name="T20" fmla="*/ 265 w 2057"/>
                <a:gd name="T21" fmla="*/ 216 h 2117"/>
                <a:gd name="T22" fmla="*/ 206 w 2057"/>
                <a:gd name="T23" fmla="*/ 163 h 2117"/>
                <a:gd name="T24" fmla="*/ 136 w 2057"/>
                <a:gd name="T25" fmla="*/ 103 h 2117"/>
                <a:gd name="T26" fmla="*/ 50 w 2057"/>
                <a:gd name="T27" fmla="*/ 29 h 2117"/>
                <a:gd name="T28" fmla="*/ 11 w 2057"/>
                <a:gd name="T29" fmla="*/ 2 h 2117"/>
                <a:gd name="T30" fmla="*/ 2 w 2057"/>
                <a:gd name="T31" fmla="*/ 0 h 2117"/>
                <a:gd name="T32" fmla="*/ 1 w 2057"/>
                <a:gd name="T33" fmla="*/ 0 h 2117"/>
                <a:gd name="T34" fmla="*/ 1 w 2057"/>
                <a:gd name="T35" fmla="*/ 0 h 2117"/>
                <a:gd name="T36" fmla="*/ 0 w 2057"/>
                <a:gd name="T37" fmla="*/ 1 h 2117"/>
                <a:gd name="T38" fmla="*/ 0 w 2057"/>
                <a:gd name="T39" fmla="*/ 3 h 2117"/>
                <a:gd name="T40" fmla="*/ 1 w 2057"/>
                <a:gd name="T41" fmla="*/ 9 h 2117"/>
                <a:gd name="T42" fmla="*/ 10 w 2057"/>
                <a:gd name="T43" fmla="*/ 28 h 2117"/>
                <a:gd name="T44" fmla="*/ 64 w 2057"/>
                <a:gd name="T45" fmla="*/ 98 h 2117"/>
                <a:gd name="T46" fmla="*/ 197 w 2057"/>
                <a:gd name="T47" fmla="*/ 252 h 2117"/>
                <a:gd name="T48" fmla="*/ 303 w 2057"/>
                <a:gd name="T49" fmla="*/ 370 h 2117"/>
                <a:gd name="T50" fmla="*/ 338 w 2057"/>
                <a:gd name="T51" fmla="*/ 410 h 2117"/>
                <a:gd name="T52" fmla="*/ 375 w 2057"/>
                <a:gd name="T53" fmla="*/ 452 h 2117"/>
                <a:gd name="T54" fmla="*/ 379 w 2057"/>
                <a:gd name="T55" fmla="*/ 456 h 2117"/>
                <a:gd name="T56" fmla="*/ 382 w 2057"/>
                <a:gd name="T57" fmla="*/ 460 h 2117"/>
                <a:gd name="T58" fmla="*/ 789 w 2057"/>
                <a:gd name="T59" fmla="*/ 908 h 2117"/>
                <a:gd name="T60" fmla="*/ 1652 w 2057"/>
                <a:gd name="T61" fmla="*/ 1840 h 2117"/>
                <a:gd name="T62" fmla="*/ 1871 w 2057"/>
                <a:gd name="T63" fmla="*/ 2075 h 2117"/>
                <a:gd name="T64" fmla="*/ 1905 w 2057"/>
                <a:gd name="T65" fmla="*/ 2110 h 2117"/>
                <a:gd name="T66" fmla="*/ 1911 w 2057"/>
                <a:gd name="T67" fmla="*/ 2117 h 2117"/>
                <a:gd name="T68" fmla="*/ 1915 w 2057"/>
                <a:gd name="T69" fmla="*/ 2117 h 2117"/>
                <a:gd name="T70" fmla="*/ 1930 w 2057"/>
                <a:gd name="T71" fmla="*/ 2114 h 2117"/>
                <a:gd name="T72" fmla="*/ 1946 w 2057"/>
                <a:gd name="T73" fmla="*/ 2106 h 2117"/>
                <a:gd name="T74" fmla="*/ 1989 w 2057"/>
                <a:gd name="T75" fmla="*/ 2067 h 2117"/>
                <a:gd name="T76" fmla="*/ 2014 w 2057"/>
                <a:gd name="T77" fmla="*/ 2028 h 2117"/>
                <a:gd name="T78" fmla="*/ 2036 w 2057"/>
                <a:gd name="T79" fmla="*/ 1987 h 2117"/>
                <a:gd name="T80" fmla="*/ 2054 w 2057"/>
                <a:gd name="T81" fmla="*/ 1918 h 2117"/>
                <a:gd name="T82" fmla="*/ 2057 w 2057"/>
                <a:gd name="T83" fmla="*/ 1895 h 2117"/>
                <a:gd name="T84" fmla="*/ 2057 w 2057"/>
                <a:gd name="T85" fmla="*/ 1872 h 2117"/>
                <a:gd name="T86" fmla="*/ 2057 w 2057"/>
                <a:gd name="T87" fmla="*/ 1867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57" h="2117">
                  <a:moveTo>
                    <a:pt x="2057" y="1867"/>
                  </a:moveTo>
                  <a:lnTo>
                    <a:pt x="2049" y="1861"/>
                  </a:lnTo>
                  <a:lnTo>
                    <a:pt x="2014" y="1828"/>
                  </a:lnTo>
                  <a:lnTo>
                    <a:pt x="1782" y="1611"/>
                  </a:lnTo>
                  <a:lnTo>
                    <a:pt x="864" y="757"/>
                  </a:lnTo>
                  <a:lnTo>
                    <a:pt x="427" y="360"/>
                  </a:lnTo>
                  <a:lnTo>
                    <a:pt x="388" y="325"/>
                  </a:lnTo>
                  <a:lnTo>
                    <a:pt x="352" y="293"/>
                  </a:lnTo>
                  <a:lnTo>
                    <a:pt x="343" y="285"/>
                  </a:lnTo>
                  <a:lnTo>
                    <a:pt x="334" y="277"/>
                  </a:lnTo>
                  <a:lnTo>
                    <a:pt x="265" y="216"/>
                  </a:lnTo>
                  <a:lnTo>
                    <a:pt x="206" y="163"/>
                  </a:lnTo>
                  <a:lnTo>
                    <a:pt x="136" y="103"/>
                  </a:lnTo>
                  <a:lnTo>
                    <a:pt x="50" y="29"/>
                  </a:lnTo>
                  <a:lnTo>
                    <a:pt x="11" y="2"/>
                  </a:lnTo>
                  <a:lnTo>
                    <a:pt x="2" y="0"/>
                  </a:lnTo>
                  <a:lnTo>
                    <a:pt x="1" y="0"/>
                  </a:lnTo>
                  <a:lnTo>
                    <a:pt x="1" y="0"/>
                  </a:lnTo>
                  <a:lnTo>
                    <a:pt x="0" y="1"/>
                  </a:lnTo>
                  <a:lnTo>
                    <a:pt x="0" y="3"/>
                  </a:lnTo>
                  <a:lnTo>
                    <a:pt x="1" y="9"/>
                  </a:lnTo>
                  <a:lnTo>
                    <a:pt x="10" y="28"/>
                  </a:lnTo>
                  <a:lnTo>
                    <a:pt x="64" y="98"/>
                  </a:lnTo>
                  <a:lnTo>
                    <a:pt x="197" y="252"/>
                  </a:lnTo>
                  <a:lnTo>
                    <a:pt x="303" y="370"/>
                  </a:lnTo>
                  <a:lnTo>
                    <a:pt x="338" y="410"/>
                  </a:lnTo>
                  <a:lnTo>
                    <a:pt x="375" y="452"/>
                  </a:lnTo>
                  <a:lnTo>
                    <a:pt x="379" y="456"/>
                  </a:lnTo>
                  <a:lnTo>
                    <a:pt x="382" y="460"/>
                  </a:lnTo>
                  <a:lnTo>
                    <a:pt x="789" y="908"/>
                  </a:lnTo>
                  <a:lnTo>
                    <a:pt x="1652" y="1840"/>
                  </a:lnTo>
                  <a:lnTo>
                    <a:pt x="1871" y="2075"/>
                  </a:lnTo>
                  <a:lnTo>
                    <a:pt x="1905" y="2110"/>
                  </a:lnTo>
                  <a:lnTo>
                    <a:pt x="1911" y="2117"/>
                  </a:lnTo>
                  <a:lnTo>
                    <a:pt x="1915" y="2117"/>
                  </a:lnTo>
                  <a:lnTo>
                    <a:pt x="1930" y="2114"/>
                  </a:lnTo>
                  <a:lnTo>
                    <a:pt x="1946" y="2106"/>
                  </a:lnTo>
                  <a:lnTo>
                    <a:pt x="1989" y="2067"/>
                  </a:lnTo>
                  <a:lnTo>
                    <a:pt x="2014" y="2028"/>
                  </a:lnTo>
                  <a:lnTo>
                    <a:pt x="2036" y="1987"/>
                  </a:lnTo>
                  <a:lnTo>
                    <a:pt x="2054" y="1918"/>
                  </a:lnTo>
                  <a:lnTo>
                    <a:pt x="2057" y="1895"/>
                  </a:lnTo>
                  <a:lnTo>
                    <a:pt x="2057" y="1872"/>
                  </a:lnTo>
                  <a:lnTo>
                    <a:pt x="2057" y="1867"/>
                  </a:lnTo>
                  <a:close/>
                </a:path>
              </a:pathLst>
            </a:custGeom>
            <a:solidFill>
              <a:srgbClr val="F59B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4" name="Freeform 60"/>
            <p:cNvSpPr>
              <a:spLocks/>
            </p:cNvSpPr>
            <p:nvPr/>
          </p:nvSpPr>
          <p:spPr bwMode="auto">
            <a:xfrm>
              <a:off x="4929188" y="2259013"/>
              <a:ext cx="1588" cy="0"/>
            </a:xfrm>
            <a:custGeom>
              <a:avLst/>
              <a:gdLst>
                <a:gd name="T0" fmla="*/ 4 w 5"/>
                <a:gd name="T1" fmla="*/ 4 h 4"/>
                <a:gd name="T2" fmla="*/ 4 w 5"/>
                <a:gd name="T3" fmla="*/ 4 h 4"/>
                <a:gd name="T4" fmla="*/ 0 w 5"/>
                <a:gd name="T5" fmla="*/ 0 h 4"/>
                <a:gd name="T6" fmla="*/ 1 w 5"/>
                <a:gd name="T7" fmla="*/ 0 h 4"/>
                <a:gd name="T8" fmla="*/ 1 w 5"/>
                <a:gd name="T9" fmla="*/ 0 h 4"/>
                <a:gd name="T10" fmla="*/ 5 w 5"/>
                <a:gd name="T11" fmla="*/ 3 h 4"/>
                <a:gd name="T12" fmla="*/ 4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4"/>
                  </a:moveTo>
                  <a:lnTo>
                    <a:pt x="4" y="4"/>
                  </a:lnTo>
                  <a:lnTo>
                    <a:pt x="0" y="0"/>
                  </a:lnTo>
                  <a:lnTo>
                    <a:pt x="1" y="0"/>
                  </a:lnTo>
                  <a:lnTo>
                    <a:pt x="1" y="0"/>
                  </a:lnTo>
                  <a:lnTo>
                    <a:pt x="5" y="3"/>
                  </a:lnTo>
                  <a:lnTo>
                    <a:pt x="4" y="4"/>
                  </a:lnTo>
                  <a:close/>
                </a:path>
              </a:pathLst>
            </a:custGeom>
            <a:solidFill>
              <a:srgbClr val="6A6E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nvGrpSpPr>
          <p:cNvPr id="44" name="Group 43"/>
          <p:cNvGrpSpPr/>
          <p:nvPr/>
        </p:nvGrpSpPr>
        <p:grpSpPr>
          <a:xfrm>
            <a:off x="7188377" y="2450079"/>
            <a:ext cx="852443" cy="915402"/>
            <a:chOff x="4841875" y="1219200"/>
            <a:chExt cx="1741488" cy="1774826"/>
          </a:xfrm>
          <a:effectLst>
            <a:reflection blurRad="6350" stA="35000" endPos="90000" dir="5400000" sy="-100000" algn="bl" rotWithShape="0"/>
          </a:effectLst>
        </p:grpSpPr>
        <p:sp>
          <p:nvSpPr>
            <p:cNvPr id="45" name="Freeform 26"/>
            <p:cNvSpPr>
              <a:spLocks/>
            </p:cNvSpPr>
            <p:nvPr/>
          </p:nvSpPr>
          <p:spPr bwMode="auto">
            <a:xfrm>
              <a:off x="6403975" y="2809875"/>
              <a:ext cx="179388" cy="184150"/>
            </a:xfrm>
            <a:custGeom>
              <a:avLst/>
              <a:gdLst>
                <a:gd name="T0" fmla="*/ 369 w 451"/>
                <a:gd name="T1" fmla="*/ 365 h 466"/>
                <a:gd name="T2" fmla="*/ 287 w 451"/>
                <a:gd name="T3" fmla="*/ 271 h 466"/>
                <a:gd name="T4" fmla="*/ 187 w 451"/>
                <a:gd name="T5" fmla="*/ 161 h 466"/>
                <a:gd name="T6" fmla="*/ 136 w 451"/>
                <a:gd name="T7" fmla="*/ 104 h 466"/>
                <a:gd name="T8" fmla="*/ 88 w 451"/>
                <a:gd name="T9" fmla="*/ 52 h 466"/>
                <a:gd name="T10" fmla="*/ 60 w 451"/>
                <a:gd name="T11" fmla="*/ 25 h 466"/>
                <a:gd name="T12" fmla="*/ 32 w 451"/>
                <a:gd name="T13" fmla="*/ 0 h 466"/>
                <a:gd name="T14" fmla="*/ 26 w 451"/>
                <a:gd name="T15" fmla="*/ 13 h 466"/>
                <a:gd name="T16" fmla="*/ 18 w 451"/>
                <a:gd name="T17" fmla="*/ 28 h 466"/>
                <a:gd name="T18" fmla="*/ 9 w 451"/>
                <a:gd name="T19" fmla="*/ 42 h 466"/>
                <a:gd name="T20" fmla="*/ 0 w 451"/>
                <a:gd name="T21" fmla="*/ 56 h 466"/>
                <a:gd name="T22" fmla="*/ 25 w 451"/>
                <a:gd name="T23" fmla="*/ 86 h 466"/>
                <a:gd name="T24" fmla="*/ 52 w 451"/>
                <a:gd name="T25" fmla="*/ 115 h 466"/>
                <a:gd name="T26" fmla="*/ 104 w 451"/>
                <a:gd name="T27" fmla="*/ 161 h 466"/>
                <a:gd name="T28" fmla="*/ 158 w 451"/>
                <a:gd name="T29" fmla="*/ 209 h 466"/>
                <a:gd name="T30" fmla="*/ 266 w 451"/>
                <a:gd name="T31" fmla="*/ 306 h 466"/>
                <a:gd name="T32" fmla="*/ 357 w 451"/>
                <a:gd name="T33" fmla="*/ 387 h 466"/>
                <a:gd name="T34" fmla="*/ 429 w 451"/>
                <a:gd name="T35" fmla="*/ 450 h 466"/>
                <a:gd name="T36" fmla="*/ 449 w 451"/>
                <a:gd name="T37" fmla="*/ 466 h 466"/>
                <a:gd name="T38" fmla="*/ 451 w 451"/>
                <a:gd name="T39" fmla="*/ 459 h 466"/>
                <a:gd name="T40" fmla="*/ 436 w 451"/>
                <a:gd name="T41" fmla="*/ 440 h 466"/>
                <a:gd name="T42" fmla="*/ 369 w 451"/>
                <a:gd name="T43" fmla="*/ 36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1" h="466">
                  <a:moveTo>
                    <a:pt x="369" y="365"/>
                  </a:moveTo>
                  <a:lnTo>
                    <a:pt x="287" y="271"/>
                  </a:lnTo>
                  <a:lnTo>
                    <a:pt x="187" y="161"/>
                  </a:lnTo>
                  <a:lnTo>
                    <a:pt x="136" y="104"/>
                  </a:lnTo>
                  <a:lnTo>
                    <a:pt x="88" y="52"/>
                  </a:lnTo>
                  <a:lnTo>
                    <a:pt x="60" y="25"/>
                  </a:lnTo>
                  <a:lnTo>
                    <a:pt x="32" y="0"/>
                  </a:lnTo>
                  <a:lnTo>
                    <a:pt x="26" y="13"/>
                  </a:lnTo>
                  <a:lnTo>
                    <a:pt x="18" y="28"/>
                  </a:lnTo>
                  <a:lnTo>
                    <a:pt x="9" y="42"/>
                  </a:lnTo>
                  <a:lnTo>
                    <a:pt x="0" y="56"/>
                  </a:lnTo>
                  <a:lnTo>
                    <a:pt x="25" y="86"/>
                  </a:lnTo>
                  <a:lnTo>
                    <a:pt x="52" y="115"/>
                  </a:lnTo>
                  <a:lnTo>
                    <a:pt x="104" y="161"/>
                  </a:lnTo>
                  <a:lnTo>
                    <a:pt x="158" y="209"/>
                  </a:lnTo>
                  <a:lnTo>
                    <a:pt x="266" y="306"/>
                  </a:lnTo>
                  <a:lnTo>
                    <a:pt x="357" y="387"/>
                  </a:lnTo>
                  <a:lnTo>
                    <a:pt x="429" y="450"/>
                  </a:lnTo>
                  <a:lnTo>
                    <a:pt x="449" y="466"/>
                  </a:lnTo>
                  <a:lnTo>
                    <a:pt x="451" y="459"/>
                  </a:lnTo>
                  <a:lnTo>
                    <a:pt x="436" y="440"/>
                  </a:lnTo>
                  <a:lnTo>
                    <a:pt x="369" y="365"/>
                  </a:lnTo>
                  <a:close/>
                </a:path>
              </a:pathLst>
            </a:custGeom>
            <a:solidFill>
              <a:srgbClr val="A4A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6" name="Freeform 27"/>
            <p:cNvSpPr>
              <a:spLocks/>
            </p:cNvSpPr>
            <p:nvPr/>
          </p:nvSpPr>
          <p:spPr bwMode="auto">
            <a:xfrm>
              <a:off x="5999163" y="2371725"/>
              <a:ext cx="438150" cy="512763"/>
            </a:xfrm>
            <a:custGeom>
              <a:avLst/>
              <a:gdLst>
                <a:gd name="T0" fmla="*/ 1100 w 1103"/>
                <a:gd name="T1" fmla="*/ 846 h 1294"/>
                <a:gd name="T2" fmla="*/ 256 w 1103"/>
                <a:gd name="T3" fmla="*/ 0 h 1294"/>
                <a:gd name="T4" fmla="*/ 263 w 1103"/>
                <a:gd name="T5" fmla="*/ 8 h 1294"/>
                <a:gd name="T6" fmla="*/ 269 w 1103"/>
                <a:gd name="T7" fmla="*/ 29 h 1294"/>
                <a:gd name="T8" fmla="*/ 269 w 1103"/>
                <a:gd name="T9" fmla="*/ 73 h 1294"/>
                <a:gd name="T10" fmla="*/ 251 w 1103"/>
                <a:gd name="T11" fmla="*/ 150 h 1294"/>
                <a:gd name="T12" fmla="*/ 213 w 1103"/>
                <a:gd name="T13" fmla="*/ 240 h 1294"/>
                <a:gd name="T14" fmla="*/ 188 w 1103"/>
                <a:gd name="T15" fmla="*/ 287 h 1294"/>
                <a:gd name="T16" fmla="*/ 162 w 1103"/>
                <a:gd name="T17" fmla="*/ 331 h 1294"/>
                <a:gd name="T18" fmla="*/ 107 w 1103"/>
                <a:gd name="T19" fmla="*/ 401 h 1294"/>
                <a:gd name="T20" fmla="*/ 55 w 1103"/>
                <a:gd name="T21" fmla="*/ 445 h 1294"/>
                <a:gd name="T22" fmla="*/ 24 w 1103"/>
                <a:gd name="T23" fmla="*/ 458 h 1294"/>
                <a:gd name="T24" fmla="*/ 6 w 1103"/>
                <a:gd name="T25" fmla="*/ 457 h 1294"/>
                <a:gd name="T26" fmla="*/ 0 w 1103"/>
                <a:gd name="T27" fmla="*/ 453 h 1294"/>
                <a:gd name="T28" fmla="*/ 841 w 1103"/>
                <a:gd name="T29" fmla="*/ 1294 h 1294"/>
                <a:gd name="T30" fmla="*/ 852 w 1103"/>
                <a:gd name="T31" fmla="*/ 1293 h 1294"/>
                <a:gd name="T32" fmla="*/ 925 w 1103"/>
                <a:gd name="T33" fmla="*/ 1256 h 1294"/>
                <a:gd name="T34" fmla="*/ 986 w 1103"/>
                <a:gd name="T35" fmla="*/ 1202 h 1294"/>
                <a:gd name="T36" fmla="*/ 1017 w 1103"/>
                <a:gd name="T37" fmla="*/ 1159 h 1294"/>
                <a:gd name="T38" fmla="*/ 1026 w 1103"/>
                <a:gd name="T39" fmla="*/ 1145 h 1294"/>
                <a:gd name="T40" fmla="*/ 1035 w 1103"/>
                <a:gd name="T41" fmla="*/ 1131 h 1294"/>
                <a:gd name="T42" fmla="*/ 1043 w 1103"/>
                <a:gd name="T43" fmla="*/ 1116 h 1294"/>
                <a:gd name="T44" fmla="*/ 1049 w 1103"/>
                <a:gd name="T45" fmla="*/ 1103 h 1294"/>
                <a:gd name="T46" fmla="*/ 1073 w 1103"/>
                <a:gd name="T47" fmla="*/ 1052 h 1294"/>
                <a:gd name="T48" fmla="*/ 1097 w 1103"/>
                <a:gd name="T49" fmla="*/ 960 h 1294"/>
                <a:gd name="T50" fmla="*/ 1103 w 1103"/>
                <a:gd name="T51" fmla="*/ 860 h 1294"/>
                <a:gd name="T52" fmla="*/ 1100 w 1103"/>
                <a:gd name="T53" fmla="*/ 846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3" h="1294">
                  <a:moveTo>
                    <a:pt x="1100" y="846"/>
                  </a:moveTo>
                  <a:lnTo>
                    <a:pt x="256" y="0"/>
                  </a:lnTo>
                  <a:lnTo>
                    <a:pt x="263" y="8"/>
                  </a:lnTo>
                  <a:lnTo>
                    <a:pt x="269" y="29"/>
                  </a:lnTo>
                  <a:lnTo>
                    <a:pt x="269" y="73"/>
                  </a:lnTo>
                  <a:lnTo>
                    <a:pt x="251" y="150"/>
                  </a:lnTo>
                  <a:lnTo>
                    <a:pt x="213" y="240"/>
                  </a:lnTo>
                  <a:lnTo>
                    <a:pt x="188" y="287"/>
                  </a:lnTo>
                  <a:lnTo>
                    <a:pt x="162" y="331"/>
                  </a:lnTo>
                  <a:lnTo>
                    <a:pt x="107" y="401"/>
                  </a:lnTo>
                  <a:lnTo>
                    <a:pt x="55" y="445"/>
                  </a:lnTo>
                  <a:lnTo>
                    <a:pt x="24" y="458"/>
                  </a:lnTo>
                  <a:lnTo>
                    <a:pt x="6" y="457"/>
                  </a:lnTo>
                  <a:lnTo>
                    <a:pt x="0" y="453"/>
                  </a:lnTo>
                  <a:lnTo>
                    <a:pt x="841" y="1294"/>
                  </a:lnTo>
                  <a:lnTo>
                    <a:pt x="852" y="1293"/>
                  </a:lnTo>
                  <a:lnTo>
                    <a:pt x="925" y="1256"/>
                  </a:lnTo>
                  <a:lnTo>
                    <a:pt x="986" y="1202"/>
                  </a:lnTo>
                  <a:lnTo>
                    <a:pt x="1017" y="1159"/>
                  </a:lnTo>
                  <a:lnTo>
                    <a:pt x="1026" y="1145"/>
                  </a:lnTo>
                  <a:lnTo>
                    <a:pt x="1035" y="1131"/>
                  </a:lnTo>
                  <a:lnTo>
                    <a:pt x="1043" y="1116"/>
                  </a:lnTo>
                  <a:lnTo>
                    <a:pt x="1049" y="1103"/>
                  </a:lnTo>
                  <a:lnTo>
                    <a:pt x="1073" y="1052"/>
                  </a:lnTo>
                  <a:lnTo>
                    <a:pt x="1097" y="960"/>
                  </a:lnTo>
                  <a:lnTo>
                    <a:pt x="1103" y="860"/>
                  </a:lnTo>
                  <a:lnTo>
                    <a:pt x="1100" y="846"/>
                  </a:lnTo>
                  <a:close/>
                </a:path>
              </a:pathLst>
            </a:custGeom>
            <a:solidFill>
              <a:srgbClr val="BAB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7" name="Freeform 28"/>
            <p:cNvSpPr>
              <a:spLocks/>
            </p:cNvSpPr>
            <p:nvPr/>
          </p:nvSpPr>
          <p:spPr bwMode="auto">
            <a:xfrm>
              <a:off x="5992813" y="2368550"/>
              <a:ext cx="114300" cy="184150"/>
            </a:xfrm>
            <a:custGeom>
              <a:avLst/>
              <a:gdLst>
                <a:gd name="T0" fmla="*/ 273 w 286"/>
                <a:gd name="T1" fmla="*/ 6 h 464"/>
                <a:gd name="T2" fmla="*/ 264 w 286"/>
                <a:gd name="T3" fmla="*/ 0 h 464"/>
                <a:gd name="T4" fmla="*/ 242 w 286"/>
                <a:gd name="T5" fmla="*/ 0 h 464"/>
                <a:gd name="T6" fmla="*/ 214 w 286"/>
                <a:gd name="T7" fmla="*/ 13 h 464"/>
                <a:gd name="T8" fmla="*/ 181 w 286"/>
                <a:gd name="T9" fmla="*/ 40 h 464"/>
                <a:gd name="T10" fmla="*/ 164 w 286"/>
                <a:gd name="T11" fmla="*/ 57 h 464"/>
                <a:gd name="T12" fmla="*/ 198 w 286"/>
                <a:gd name="T13" fmla="*/ 91 h 464"/>
                <a:gd name="T14" fmla="*/ 206 w 286"/>
                <a:gd name="T15" fmla="*/ 97 h 464"/>
                <a:gd name="T16" fmla="*/ 206 w 286"/>
                <a:gd name="T17" fmla="*/ 102 h 464"/>
                <a:gd name="T18" fmla="*/ 206 w 286"/>
                <a:gd name="T19" fmla="*/ 123 h 464"/>
                <a:gd name="T20" fmla="*/ 205 w 286"/>
                <a:gd name="T21" fmla="*/ 148 h 464"/>
                <a:gd name="T22" fmla="*/ 185 w 286"/>
                <a:gd name="T23" fmla="*/ 216 h 464"/>
                <a:gd name="T24" fmla="*/ 163 w 286"/>
                <a:gd name="T25" fmla="*/ 258 h 464"/>
                <a:gd name="T26" fmla="*/ 140 w 286"/>
                <a:gd name="T27" fmla="*/ 295 h 464"/>
                <a:gd name="T28" fmla="*/ 96 w 286"/>
                <a:gd name="T29" fmla="*/ 336 h 464"/>
                <a:gd name="T30" fmla="*/ 80 w 286"/>
                <a:gd name="T31" fmla="*/ 342 h 464"/>
                <a:gd name="T32" fmla="*/ 65 w 286"/>
                <a:gd name="T33" fmla="*/ 346 h 464"/>
                <a:gd name="T34" fmla="*/ 62 w 286"/>
                <a:gd name="T35" fmla="*/ 346 h 464"/>
                <a:gd name="T36" fmla="*/ 54 w 286"/>
                <a:gd name="T37" fmla="*/ 340 h 464"/>
                <a:gd name="T38" fmla="*/ 22 w 286"/>
                <a:gd name="T39" fmla="*/ 303 h 464"/>
                <a:gd name="T40" fmla="*/ 13 w 286"/>
                <a:gd name="T41" fmla="*/ 330 h 464"/>
                <a:gd name="T42" fmla="*/ 2 w 286"/>
                <a:gd name="T43" fmla="*/ 378 h 464"/>
                <a:gd name="T44" fmla="*/ 0 w 286"/>
                <a:gd name="T45" fmla="*/ 419 h 464"/>
                <a:gd name="T46" fmla="*/ 6 w 286"/>
                <a:gd name="T47" fmla="*/ 447 h 464"/>
                <a:gd name="T48" fmla="*/ 14 w 286"/>
                <a:gd name="T49" fmla="*/ 456 h 464"/>
                <a:gd name="T50" fmla="*/ 17 w 286"/>
                <a:gd name="T51" fmla="*/ 459 h 464"/>
                <a:gd name="T52" fmla="*/ 23 w 286"/>
                <a:gd name="T53" fmla="*/ 463 h 464"/>
                <a:gd name="T54" fmla="*/ 41 w 286"/>
                <a:gd name="T55" fmla="*/ 464 h 464"/>
                <a:gd name="T56" fmla="*/ 72 w 286"/>
                <a:gd name="T57" fmla="*/ 451 h 464"/>
                <a:gd name="T58" fmla="*/ 124 w 286"/>
                <a:gd name="T59" fmla="*/ 407 h 464"/>
                <a:gd name="T60" fmla="*/ 179 w 286"/>
                <a:gd name="T61" fmla="*/ 337 h 464"/>
                <a:gd name="T62" fmla="*/ 205 w 286"/>
                <a:gd name="T63" fmla="*/ 293 h 464"/>
                <a:gd name="T64" fmla="*/ 230 w 286"/>
                <a:gd name="T65" fmla="*/ 246 h 464"/>
                <a:gd name="T66" fmla="*/ 268 w 286"/>
                <a:gd name="T67" fmla="*/ 156 h 464"/>
                <a:gd name="T68" fmla="*/ 286 w 286"/>
                <a:gd name="T69" fmla="*/ 79 h 464"/>
                <a:gd name="T70" fmla="*/ 286 w 286"/>
                <a:gd name="T71" fmla="*/ 35 h 464"/>
                <a:gd name="T72" fmla="*/ 280 w 286"/>
                <a:gd name="T73" fmla="*/ 14 h 464"/>
                <a:gd name="T74" fmla="*/ 273 w 286"/>
                <a:gd name="T75" fmla="*/ 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464">
                  <a:moveTo>
                    <a:pt x="273" y="6"/>
                  </a:moveTo>
                  <a:lnTo>
                    <a:pt x="264" y="0"/>
                  </a:lnTo>
                  <a:lnTo>
                    <a:pt x="242" y="0"/>
                  </a:lnTo>
                  <a:lnTo>
                    <a:pt x="214" y="13"/>
                  </a:lnTo>
                  <a:lnTo>
                    <a:pt x="181" y="40"/>
                  </a:lnTo>
                  <a:lnTo>
                    <a:pt x="164" y="57"/>
                  </a:lnTo>
                  <a:lnTo>
                    <a:pt x="198" y="91"/>
                  </a:lnTo>
                  <a:lnTo>
                    <a:pt x="206" y="97"/>
                  </a:lnTo>
                  <a:lnTo>
                    <a:pt x="206" y="102"/>
                  </a:lnTo>
                  <a:lnTo>
                    <a:pt x="206" y="123"/>
                  </a:lnTo>
                  <a:lnTo>
                    <a:pt x="205" y="148"/>
                  </a:lnTo>
                  <a:lnTo>
                    <a:pt x="185" y="216"/>
                  </a:lnTo>
                  <a:lnTo>
                    <a:pt x="163" y="258"/>
                  </a:lnTo>
                  <a:lnTo>
                    <a:pt x="140" y="295"/>
                  </a:lnTo>
                  <a:lnTo>
                    <a:pt x="96" y="336"/>
                  </a:lnTo>
                  <a:lnTo>
                    <a:pt x="80" y="342"/>
                  </a:lnTo>
                  <a:lnTo>
                    <a:pt x="65" y="346"/>
                  </a:lnTo>
                  <a:lnTo>
                    <a:pt x="62" y="346"/>
                  </a:lnTo>
                  <a:lnTo>
                    <a:pt x="54" y="340"/>
                  </a:lnTo>
                  <a:lnTo>
                    <a:pt x="22" y="303"/>
                  </a:lnTo>
                  <a:lnTo>
                    <a:pt x="13" y="330"/>
                  </a:lnTo>
                  <a:lnTo>
                    <a:pt x="2" y="378"/>
                  </a:lnTo>
                  <a:lnTo>
                    <a:pt x="0" y="419"/>
                  </a:lnTo>
                  <a:lnTo>
                    <a:pt x="6" y="447"/>
                  </a:lnTo>
                  <a:lnTo>
                    <a:pt x="14" y="456"/>
                  </a:lnTo>
                  <a:lnTo>
                    <a:pt x="17" y="459"/>
                  </a:lnTo>
                  <a:lnTo>
                    <a:pt x="23" y="463"/>
                  </a:lnTo>
                  <a:lnTo>
                    <a:pt x="41" y="464"/>
                  </a:lnTo>
                  <a:lnTo>
                    <a:pt x="72" y="451"/>
                  </a:lnTo>
                  <a:lnTo>
                    <a:pt x="124" y="407"/>
                  </a:lnTo>
                  <a:lnTo>
                    <a:pt x="179" y="337"/>
                  </a:lnTo>
                  <a:lnTo>
                    <a:pt x="205" y="293"/>
                  </a:lnTo>
                  <a:lnTo>
                    <a:pt x="230" y="246"/>
                  </a:lnTo>
                  <a:lnTo>
                    <a:pt x="268" y="156"/>
                  </a:lnTo>
                  <a:lnTo>
                    <a:pt x="286" y="79"/>
                  </a:lnTo>
                  <a:lnTo>
                    <a:pt x="286" y="35"/>
                  </a:lnTo>
                  <a:lnTo>
                    <a:pt x="280" y="14"/>
                  </a:lnTo>
                  <a:lnTo>
                    <a:pt x="273" y="6"/>
                  </a:lnTo>
                  <a:close/>
                </a:path>
              </a:pathLst>
            </a:custGeom>
            <a:solidFill>
              <a:srgbClr val="A4A6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8" name="Freeform 29"/>
            <p:cNvSpPr>
              <a:spLocks/>
            </p:cNvSpPr>
            <p:nvPr/>
          </p:nvSpPr>
          <p:spPr bwMode="auto">
            <a:xfrm>
              <a:off x="4841875" y="1606550"/>
              <a:ext cx="417513" cy="350838"/>
            </a:xfrm>
            <a:custGeom>
              <a:avLst/>
              <a:gdLst>
                <a:gd name="T0" fmla="*/ 414 w 1050"/>
                <a:gd name="T1" fmla="*/ 302 h 883"/>
                <a:gd name="T2" fmla="*/ 438 w 1050"/>
                <a:gd name="T3" fmla="*/ 265 h 883"/>
                <a:gd name="T4" fmla="*/ 498 w 1050"/>
                <a:gd name="T5" fmla="*/ 202 h 883"/>
                <a:gd name="T6" fmla="*/ 568 w 1050"/>
                <a:gd name="T7" fmla="*/ 158 h 883"/>
                <a:gd name="T8" fmla="*/ 648 w 1050"/>
                <a:gd name="T9" fmla="*/ 128 h 883"/>
                <a:gd name="T10" fmla="*/ 734 w 1050"/>
                <a:gd name="T11" fmla="*/ 114 h 883"/>
                <a:gd name="T12" fmla="*/ 823 w 1050"/>
                <a:gd name="T13" fmla="*/ 112 h 883"/>
                <a:gd name="T14" fmla="*/ 915 w 1050"/>
                <a:gd name="T15" fmla="*/ 122 h 883"/>
                <a:gd name="T16" fmla="*/ 1006 w 1050"/>
                <a:gd name="T17" fmla="*/ 144 h 883"/>
                <a:gd name="T18" fmla="*/ 1050 w 1050"/>
                <a:gd name="T19" fmla="*/ 158 h 883"/>
                <a:gd name="T20" fmla="*/ 1049 w 1050"/>
                <a:gd name="T21" fmla="*/ 154 h 883"/>
                <a:gd name="T22" fmla="*/ 1050 w 1050"/>
                <a:gd name="T23" fmla="*/ 152 h 883"/>
                <a:gd name="T24" fmla="*/ 1007 w 1050"/>
                <a:gd name="T25" fmla="*/ 128 h 883"/>
                <a:gd name="T26" fmla="*/ 921 w 1050"/>
                <a:gd name="T27" fmla="*/ 88 h 883"/>
                <a:gd name="T28" fmla="*/ 831 w 1050"/>
                <a:gd name="T29" fmla="*/ 53 h 883"/>
                <a:gd name="T30" fmla="*/ 742 w 1050"/>
                <a:gd name="T31" fmla="*/ 26 h 883"/>
                <a:gd name="T32" fmla="*/ 651 w 1050"/>
                <a:gd name="T33" fmla="*/ 8 h 883"/>
                <a:gd name="T34" fmla="*/ 564 w 1050"/>
                <a:gd name="T35" fmla="*/ 0 h 883"/>
                <a:gd name="T36" fmla="*/ 480 w 1050"/>
                <a:gd name="T37" fmla="*/ 3 h 883"/>
                <a:gd name="T38" fmla="*/ 401 w 1050"/>
                <a:gd name="T39" fmla="*/ 18 h 883"/>
                <a:gd name="T40" fmla="*/ 365 w 1050"/>
                <a:gd name="T41" fmla="*/ 31 h 883"/>
                <a:gd name="T42" fmla="*/ 298 w 1050"/>
                <a:gd name="T43" fmla="*/ 58 h 883"/>
                <a:gd name="T44" fmla="*/ 191 w 1050"/>
                <a:gd name="T45" fmla="*/ 119 h 883"/>
                <a:gd name="T46" fmla="*/ 111 w 1050"/>
                <a:gd name="T47" fmla="*/ 185 h 883"/>
                <a:gd name="T48" fmla="*/ 55 w 1050"/>
                <a:gd name="T49" fmla="*/ 257 h 883"/>
                <a:gd name="T50" fmla="*/ 20 w 1050"/>
                <a:gd name="T51" fmla="*/ 333 h 883"/>
                <a:gd name="T52" fmla="*/ 3 w 1050"/>
                <a:gd name="T53" fmla="*/ 415 h 883"/>
                <a:gd name="T54" fmla="*/ 0 w 1050"/>
                <a:gd name="T55" fmla="*/ 500 h 883"/>
                <a:gd name="T56" fmla="*/ 9 w 1050"/>
                <a:gd name="T57" fmla="*/ 589 h 883"/>
                <a:gd name="T58" fmla="*/ 17 w 1050"/>
                <a:gd name="T59" fmla="*/ 635 h 883"/>
                <a:gd name="T60" fmla="*/ 22 w 1050"/>
                <a:gd name="T61" fmla="*/ 660 h 883"/>
                <a:gd name="T62" fmla="*/ 41 w 1050"/>
                <a:gd name="T63" fmla="*/ 706 h 883"/>
                <a:gd name="T64" fmla="*/ 65 w 1050"/>
                <a:gd name="T65" fmla="*/ 748 h 883"/>
                <a:gd name="T66" fmla="*/ 98 w 1050"/>
                <a:gd name="T67" fmla="*/ 784 h 883"/>
                <a:gd name="T68" fmla="*/ 135 w 1050"/>
                <a:gd name="T69" fmla="*/ 815 h 883"/>
                <a:gd name="T70" fmla="*/ 180 w 1050"/>
                <a:gd name="T71" fmla="*/ 841 h 883"/>
                <a:gd name="T72" fmla="*/ 230 w 1050"/>
                <a:gd name="T73" fmla="*/ 862 h 883"/>
                <a:gd name="T74" fmla="*/ 284 w 1050"/>
                <a:gd name="T75" fmla="*/ 878 h 883"/>
                <a:gd name="T76" fmla="*/ 314 w 1050"/>
                <a:gd name="T77" fmla="*/ 883 h 883"/>
                <a:gd name="T78" fmla="*/ 309 w 1050"/>
                <a:gd name="T79" fmla="*/ 846 h 883"/>
                <a:gd name="T80" fmla="*/ 302 w 1050"/>
                <a:gd name="T81" fmla="*/ 773 h 883"/>
                <a:gd name="T82" fmla="*/ 302 w 1050"/>
                <a:gd name="T83" fmla="*/ 699 h 883"/>
                <a:gd name="T84" fmla="*/ 309 w 1050"/>
                <a:gd name="T85" fmla="*/ 624 h 883"/>
                <a:gd name="T86" fmla="*/ 320 w 1050"/>
                <a:gd name="T87" fmla="*/ 548 h 883"/>
                <a:gd name="T88" fmla="*/ 340 w 1050"/>
                <a:gd name="T89" fmla="*/ 476 h 883"/>
                <a:gd name="T90" fmla="*/ 365 w 1050"/>
                <a:gd name="T91" fmla="*/ 405 h 883"/>
                <a:gd name="T92" fmla="*/ 396 w 1050"/>
                <a:gd name="T93" fmla="*/ 336 h 883"/>
                <a:gd name="T94" fmla="*/ 414 w 1050"/>
                <a:gd name="T95" fmla="*/ 302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0" h="883">
                  <a:moveTo>
                    <a:pt x="414" y="302"/>
                  </a:moveTo>
                  <a:lnTo>
                    <a:pt x="438" y="265"/>
                  </a:lnTo>
                  <a:lnTo>
                    <a:pt x="498" y="202"/>
                  </a:lnTo>
                  <a:lnTo>
                    <a:pt x="568" y="158"/>
                  </a:lnTo>
                  <a:lnTo>
                    <a:pt x="648" y="128"/>
                  </a:lnTo>
                  <a:lnTo>
                    <a:pt x="734" y="114"/>
                  </a:lnTo>
                  <a:lnTo>
                    <a:pt x="823" y="112"/>
                  </a:lnTo>
                  <a:lnTo>
                    <a:pt x="915" y="122"/>
                  </a:lnTo>
                  <a:lnTo>
                    <a:pt x="1006" y="144"/>
                  </a:lnTo>
                  <a:lnTo>
                    <a:pt x="1050" y="158"/>
                  </a:lnTo>
                  <a:lnTo>
                    <a:pt x="1049" y="154"/>
                  </a:lnTo>
                  <a:lnTo>
                    <a:pt x="1050" y="152"/>
                  </a:lnTo>
                  <a:lnTo>
                    <a:pt x="1007" y="128"/>
                  </a:lnTo>
                  <a:lnTo>
                    <a:pt x="921" y="88"/>
                  </a:lnTo>
                  <a:lnTo>
                    <a:pt x="831" y="53"/>
                  </a:lnTo>
                  <a:lnTo>
                    <a:pt x="742" y="26"/>
                  </a:lnTo>
                  <a:lnTo>
                    <a:pt x="651" y="8"/>
                  </a:lnTo>
                  <a:lnTo>
                    <a:pt x="564" y="0"/>
                  </a:lnTo>
                  <a:lnTo>
                    <a:pt x="480" y="3"/>
                  </a:lnTo>
                  <a:lnTo>
                    <a:pt x="401" y="18"/>
                  </a:lnTo>
                  <a:lnTo>
                    <a:pt x="365" y="31"/>
                  </a:lnTo>
                  <a:lnTo>
                    <a:pt x="298" y="58"/>
                  </a:lnTo>
                  <a:lnTo>
                    <a:pt x="191" y="119"/>
                  </a:lnTo>
                  <a:lnTo>
                    <a:pt x="111" y="185"/>
                  </a:lnTo>
                  <a:lnTo>
                    <a:pt x="55" y="257"/>
                  </a:lnTo>
                  <a:lnTo>
                    <a:pt x="20" y="333"/>
                  </a:lnTo>
                  <a:lnTo>
                    <a:pt x="3" y="415"/>
                  </a:lnTo>
                  <a:lnTo>
                    <a:pt x="0" y="500"/>
                  </a:lnTo>
                  <a:lnTo>
                    <a:pt x="9" y="589"/>
                  </a:lnTo>
                  <a:lnTo>
                    <a:pt x="17" y="635"/>
                  </a:lnTo>
                  <a:lnTo>
                    <a:pt x="22" y="660"/>
                  </a:lnTo>
                  <a:lnTo>
                    <a:pt x="41" y="706"/>
                  </a:lnTo>
                  <a:lnTo>
                    <a:pt x="65" y="748"/>
                  </a:lnTo>
                  <a:lnTo>
                    <a:pt x="98" y="784"/>
                  </a:lnTo>
                  <a:lnTo>
                    <a:pt x="135" y="815"/>
                  </a:lnTo>
                  <a:lnTo>
                    <a:pt x="180" y="841"/>
                  </a:lnTo>
                  <a:lnTo>
                    <a:pt x="230" y="862"/>
                  </a:lnTo>
                  <a:lnTo>
                    <a:pt x="284" y="878"/>
                  </a:lnTo>
                  <a:lnTo>
                    <a:pt x="314" y="883"/>
                  </a:lnTo>
                  <a:lnTo>
                    <a:pt x="309" y="846"/>
                  </a:lnTo>
                  <a:lnTo>
                    <a:pt x="302" y="773"/>
                  </a:lnTo>
                  <a:lnTo>
                    <a:pt x="302" y="699"/>
                  </a:lnTo>
                  <a:lnTo>
                    <a:pt x="309" y="624"/>
                  </a:lnTo>
                  <a:lnTo>
                    <a:pt x="320" y="548"/>
                  </a:lnTo>
                  <a:lnTo>
                    <a:pt x="340" y="476"/>
                  </a:lnTo>
                  <a:lnTo>
                    <a:pt x="365" y="405"/>
                  </a:lnTo>
                  <a:lnTo>
                    <a:pt x="396" y="336"/>
                  </a:lnTo>
                  <a:lnTo>
                    <a:pt x="414" y="302"/>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49" name="Freeform 30"/>
            <p:cNvSpPr>
              <a:spLocks/>
            </p:cNvSpPr>
            <p:nvPr/>
          </p:nvSpPr>
          <p:spPr bwMode="auto">
            <a:xfrm>
              <a:off x="5149850" y="1250950"/>
              <a:ext cx="158750" cy="415925"/>
            </a:xfrm>
            <a:custGeom>
              <a:avLst/>
              <a:gdLst>
                <a:gd name="T0" fmla="*/ 212 w 396"/>
                <a:gd name="T1" fmla="*/ 204 h 1047"/>
                <a:gd name="T2" fmla="*/ 232 w 396"/>
                <a:gd name="T3" fmla="*/ 171 h 1047"/>
                <a:gd name="T4" fmla="*/ 274 w 396"/>
                <a:gd name="T5" fmla="*/ 113 h 1047"/>
                <a:gd name="T6" fmla="*/ 320 w 396"/>
                <a:gd name="T7" fmla="*/ 61 h 1047"/>
                <a:gd name="T8" fmla="*/ 370 w 396"/>
                <a:gd name="T9" fmla="*/ 18 h 1047"/>
                <a:gd name="T10" fmla="*/ 396 w 396"/>
                <a:gd name="T11" fmla="*/ 0 h 1047"/>
                <a:gd name="T12" fmla="*/ 354 w 396"/>
                <a:gd name="T13" fmla="*/ 11 h 1047"/>
                <a:gd name="T14" fmla="*/ 273 w 396"/>
                <a:gd name="T15" fmla="*/ 36 h 1047"/>
                <a:gd name="T16" fmla="*/ 201 w 396"/>
                <a:gd name="T17" fmla="*/ 73 h 1047"/>
                <a:gd name="T18" fmla="*/ 137 w 396"/>
                <a:gd name="T19" fmla="*/ 121 h 1047"/>
                <a:gd name="T20" fmla="*/ 84 w 396"/>
                <a:gd name="T21" fmla="*/ 182 h 1047"/>
                <a:gd name="T22" fmla="*/ 42 w 396"/>
                <a:gd name="T23" fmla="*/ 259 h 1047"/>
                <a:gd name="T24" fmla="*/ 14 w 396"/>
                <a:gd name="T25" fmla="*/ 357 h 1047"/>
                <a:gd name="T26" fmla="*/ 0 w 396"/>
                <a:gd name="T27" fmla="*/ 475 h 1047"/>
                <a:gd name="T28" fmla="*/ 0 w 396"/>
                <a:gd name="T29" fmla="*/ 543 h 1047"/>
                <a:gd name="T30" fmla="*/ 1 w 396"/>
                <a:gd name="T31" fmla="*/ 574 h 1047"/>
                <a:gd name="T32" fmla="*/ 11 w 396"/>
                <a:gd name="T33" fmla="*/ 640 h 1047"/>
                <a:gd name="T34" fmla="*/ 32 w 396"/>
                <a:gd name="T35" fmla="*/ 707 h 1047"/>
                <a:gd name="T36" fmla="*/ 62 w 396"/>
                <a:gd name="T37" fmla="*/ 771 h 1047"/>
                <a:gd name="T38" fmla="*/ 119 w 396"/>
                <a:gd name="T39" fmla="*/ 867 h 1047"/>
                <a:gd name="T40" fmla="*/ 217 w 396"/>
                <a:gd name="T41" fmla="*/ 990 h 1047"/>
                <a:gd name="T42" fmla="*/ 273 w 396"/>
                <a:gd name="T43" fmla="*/ 1047 h 1047"/>
                <a:gd name="T44" fmla="*/ 276 w 396"/>
                <a:gd name="T45" fmla="*/ 1046 h 1047"/>
                <a:gd name="T46" fmla="*/ 252 w 396"/>
                <a:gd name="T47" fmla="*/ 994 h 1047"/>
                <a:gd name="T48" fmla="*/ 214 w 396"/>
                <a:gd name="T49" fmla="*/ 885 h 1047"/>
                <a:gd name="T50" fmla="*/ 181 w 396"/>
                <a:gd name="T51" fmla="*/ 773 h 1047"/>
                <a:gd name="T52" fmla="*/ 159 w 396"/>
                <a:gd name="T53" fmla="*/ 659 h 1047"/>
                <a:gd name="T54" fmla="*/ 147 w 396"/>
                <a:gd name="T55" fmla="*/ 546 h 1047"/>
                <a:gd name="T56" fmla="*/ 147 w 396"/>
                <a:gd name="T57" fmla="*/ 438 h 1047"/>
                <a:gd name="T58" fmla="*/ 162 w 396"/>
                <a:gd name="T59" fmla="*/ 336 h 1047"/>
                <a:gd name="T60" fmla="*/ 190 w 396"/>
                <a:gd name="T61" fmla="*/ 245 h 1047"/>
                <a:gd name="T62" fmla="*/ 212 w 396"/>
                <a:gd name="T63" fmla="*/ 20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6" h="1047">
                  <a:moveTo>
                    <a:pt x="212" y="204"/>
                  </a:moveTo>
                  <a:lnTo>
                    <a:pt x="232" y="171"/>
                  </a:lnTo>
                  <a:lnTo>
                    <a:pt x="274" y="113"/>
                  </a:lnTo>
                  <a:lnTo>
                    <a:pt x="320" y="61"/>
                  </a:lnTo>
                  <a:lnTo>
                    <a:pt x="370" y="18"/>
                  </a:lnTo>
                  <a:lnTo>
                    <a:pt x="396" y="0"/>
                  </a:lnTo>
                  <a:lnTo>
                    <a:pt x="354" y="11"/>
                  </a:lnTo>
                  <a:lnTo>
                    <a:pt x="273" y="36"/>
                  </a:lnTo>
                  <a:lnTo>
                    <a:pt x="201" y="73"/>
                  </a:lnTo>
                  <a:lnTo>
                    <a:pt x="137" y="121"/>
                  </a:lnTo>
                  <a:lnTo>
                    <a:pt x="84" y="182"/>
                  </a:lnTo>
                  <a:lnTo>
                    <a:pt x="42" y="259"/>
                  </a:lnTo>
                  <a:lnTo>
                    <a:pt x="14" y="357"/>
                  </a:lnTo>
                  <a:lnTo>
                    <a:pt x="0" y="475"/>
                  </a:lnTo>
                  <a:lnTo>
                    <a:pt x="0" y="543"/>
                  </a:lnTo>
                  <a:lnTo>
                    <a:pt x="1" y="574"/>
                  </a:lnTo>
                  <a:lnTo>
                    <a:pt x="11" y="640"/>
                  </a:lnTo>
                  <a:lnTo>
                    <a:pt x="32" y="707"/>
                  </a:lnTo>
                  <a:lnTo>
                    <a:pt x="62" y="771"/>
                  </a:lnTo>
                  <a:lnTo>
                    <a:pt x="119" y="867"/>
                  </a:lnTo>
                  <a:lnTo>
                    <a:pt x="217" y="990"/>
                  </a:lnTo>
                  <a:lnTo>
                    <a:pt x="273" y="1047"/>
                  </a:lnTo>
                  <a:lnTo>
                    <a:pt x="276" y="1046"/>
                  </a:lnTo>
                  <a:lnTo>
                    <a:pt x="252" y="994"/>
                  </a:lnTo>
                  <a:lnTo>
                    <a:pt x="214" y="885"/>
                  </a:lnTo>
                  <a:lnTo>
                    <a:pt x="181" y="773"/>
                  </a:lnTo>
                  <a:lnTo>
                    <a:pt x="159" y="659"/>
                  </a:lnTo>
                  <a:lnTo>
                    <a:pt x="147" y="546"/>
                  </a:lnTo>
                  <a:lnTo>
                    <a:pt x="147" y="438"/>
                  </a:lnTo>
                  <a:lnTo>
                    <a:pt x="162" y="336"/>
                  </a:lnTo>
                  <a:lnTo>
                    <a:pt x="190" y="245"/>
                  </a:lnTo>
                  <a:lnTo>
                    <a:pt x="212" y="204"/>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8" name="Freeform 31"/>
            <p:cNvSpPr>
              <a:spLocks/>
            </p:cNvSpPr>
            <p:nvPr/>
          </p:nvSpPr>
          <p:spPr bwMode="auto">
            <a:xfrm>
              <a:off x="4962525" y="1651000"/>
              <a:ext cx="447675" cy="504825"/>
            </a:xfrm>
            <a:custGeom>
              <a:avLst/>
              <a:gdLst>
                <a:gd name="T0" fmla="*/ 1050 w 1131"/>
                <a:gd name="T1" fmla="*/ 409 h 1271"/>
                <a:gd name="T2" fmla="*/ 945 w 1131"/>
                <a:gd name="T3" fmla="*/ 290 h 1271"/>
                <a:gd name="T4" fmla="*/ 812 w 1131"/>
                <a:gd name="T5" fmla="*/ 137 h 1271"/>
                <a:gd name="T6" fmla="*/ 757 w 1131"/>
                <a:gd name="T7" fmla="*/ 66 h 1271"/>
                <a:gd name="T8" fmla="*/ 748 w 1131"/>
                <a:gd name="T9" fmla="*/ 46 h 1271"/>
                <a:gd name="T10" fmla="*/ 704 w 1131"/>
                <a:gd name="T11" fmla="*/ 32 h 1271"/>
                <a:gd name="T12" fmla="*/ 613 w 1131"/>
                <a:gd name="T13" fmla="*/ 10 h 1271"/>
                <a:gd name="T14" fmla="*/ 521 w 1131"/>
                <a:gd name="T15" fmla="*/ 0 h 1271"/>
                <a:gd name="T16" fmla="*/ 432 w 1131"/>
                <a:gd name="T17" fmla="*/ 2 h 1271"/>
                <a:gd name="T18" fmla="*/ 346 w 1131"/>
                <a:gd name="T19" fmla="*/ 16 h 1271"/>
                <a:gd name="T20" fmla="*/ 266 w 1131"/>
                <a:gd name="T21" fmla="*/ 46 h 1271"/>
                <a:gd name="T22" fmla="*/ 196 w 1131"/>
                <a:gd name="T23" fmla="*/ 90 h 1271"/>
                <a:gd name="T24" fmla="*/ 136 w 1131"/>
                <a:gd name="T25" fmla="*/ 153 h 1271"/>
                <a:gd name="T26" fmla="*/ 112 w 1131"/>
                <a:gd name="T27" fmla="*/ 190 h 1271"/>
                <a:gd name="T28" fmla="*/ 94 w 1131"/>
                <a:gd name="T29" fmla="*/ 224 h 1271"/>
                <a:gd name="T30" fmla="*/ 63 w 1131"/>
                <a:gd name="T31" fmla="*/ 293 h 1271"/>
                <a:gd name="T32" fmla="*/ 38 w 1131"/>
                <a:gd name="T33" fmla="*/ 364 h 1271"/>
                <a:gd name="T34" fmla="*/ 18 w 1131"/>
                <a:gd name="T35" fmla="*/ 436 h 1271"/>
                <a:gd name="T36" fmla="*/ 7 w 1131"/>
                <a:gd name="T37" fmla="*/ 512 h 1271"/>
                <a:gd name="T38" fmla="*/ 0 w 1131"/>
                <a:gd name="T39" fmla="*/ 587 h 1271"/>
                <a:gd name="T40" fmla="*/ 0 w 1131"/>
                <a:gd name="T41" fmla="*/ 661 h 1271"/>
                <a:gd name="T42" fmla="*/ 7 w 1131"/>
                <a:gd name="T43" fmla="*/ 734 h 1271"/>
                <a:gd name="T44" fmla="*/ 12 w 1131"/>
                <a:gd name="T45" fmla="*/ 771 h 1271"/>
                <a:gd name="T46" fmla="*/ 22 w 1131"/>
                <a:gd name="T47" fmla="*/ 825 h 1271"/>
                <a:gd name="T48" fmla="*/ 53 w 1131"/>
                <a:gd name="T49" fmla="*/ 928 h 1271"/>
                <a:gd name="T50" fmla="*/ 99 w 1131"/>
                <a:gd name="T51" fmla="*/ 1022 h 1271"/>
                <a:gd name="T52" fmla="*/ 156 w 1131"/>
                <a:gd name="T53" fmla="*/ 1106 h 1271"/>
                <a:gd name="T54" fmla="*/ 191 w 1131"/>
                <a:gd name="T55" fmla="*/ 1143 h 1271"/>
                <a:gd name="T56" fmla="*/ 212 w 1131"/>
                <a:gd name="T57" fmla="*/ 1164 h 1271"/>
                <a:gd name="T58" fmla="*/ 254 w 1131"/>
                <a:gd name="T59" fmla="*/ 1197 h 1271"/>
                <a:gd name="T60" fmla="*/ 300 w 1131"/>
                <a:gd name="T61" fmla="*/ 1226 h 1271"/>
                <a:gd name="T62" fmla="*/ 348 w 1131"/>
                <a:gd name="T63" fmla="*/ 1246 h 1271"/>
                <a:gd name="T64" fmla="*/ 394 w 1131"/>
                <a:gd name="T65" fmla="*/ 1261 h 1271"/>
                <a:gd name="T66" fmla="*/ 444 w 1131"/>
                <a:gd name="T67" fmla="*/ 1270 h 1271"/>
                <a:gd name="T68" fmla="*/ 493 w 1131"/>
                <a:gd name="T69" fmla="*/ 1271 h 1271"/>
                <a:gd name="T70" fmla="*/ 542 w 1131"/>
                <a:gd name="T71" fmla="*/ 1267 h 1271"/>
                <a:gd name="T72" fmla="*/ 615 w 1131"/>
                <a:gd name="T73" fmla="*/ 1250 h 1271"/>
                <a:gd name="T74" fmla="*/ 709 w 1131"/>
                <a:gd name="T75" fmla="*/ 1205 h 1271"/>
                <a:gd name="T76" fmla="*/ 796 w 1131"/>
                <a:gd name="T77" fmla="*/ 1135 h 1271"/>
                <a:gd name="T78" fmla="*/ 875 w 1131"/>
                <a:gd name="T79" fmla="*/ 1043 h 1271"/>
                <a:gd name="T80" fmla="*/ 909 w 1131"/>
                <a:gd name="T81" fmla="*/ 987 h 1271"/>
                <a:gd name="T82" fmla="*/ 982 w 1131"/>
                <a:gd name="T83" fmla="*/ 863 h 1271"/>
                <a:gd name="T84" fmla="*/ 1068 w 1131"/>
                <a:gd name="T85" fmla="*/ 688 h 1271"/>
                <a:gd name="T86" fmla="*/ 1109 w 1131"/>
                <a:gd name="T87" fmla="*/ 578 h 1271"/>
                <a:gd name="T88" fmla="*/ 1119 w 1131"/>
                <a:gd name="T89" fmla="*/ 525 h 1271"/>
                <a:gd name="T90" fmla="*/ 1125 w 1131"/>
                <a:gd name="T91" fmla="*/ 512 h 1271"/>
                <a:gd name="T92" fmla="*/ 1131 w 1131"/>
                <a:gd name="T93" fmla="*/ 499 h 1271"/>
                <a:gd name="T94" fmla="*/ 1127 w 1131"/>
                <a:gd name="T95" fmla="*/ 495 h 1271"/>
                <a:gd name="T96" fmla="*/ 1123 w 1131"/>
                <a:gd name="T97" fmla="*/ 490 h 1271"/>
                <a:gd name="T98" fmla="*/ 1086 w 1131"/>
                <a:gd name="T99" fmla="*/ 448 h 1271"/>
                <a:gd name="T100" fmla="*/ 1050 w 1131"/>
                <a:gd name="T101" fmla="*/ 409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31" h="1271">
                  <a:moveTo>
                    <a:pt x="1050" y="409"/>
                  </a:moveTo>
                  <a:lnTo>
                    <a:pt x="945" y="290"/>
                  </a:lnTo>
                  <a:lnTo>
                    <a:pt x="812" y="137"/>
                  </a:lnTo>
                  <a:lnTo>
                    <a:pt x="757" y="66"/>
                  </a:lnTo>
                  <a:lnTo>
                    <a:pt x="748" y="46"/>
                  </a:lnTo>
                  <a:lnTo>
                    <a:pt x="704" y="32"/>
                  </a:lnTo>
                  <a:lnTo>
                    <a:pt x="613" y="10"/>
                  </a:lnTo>
                  <a:lnTo>
                    <a:pt x="521" y="0"/>
                  </a:lnTo>
                  <a:lnTo>
                    <a:pt x="432" y="2"/>
                  </a:lnTo>
                  <a:lnTo>
                    <a:pt x="346" y="16"/>
                  </a:lnTo>
                  <a:lnTo>
                    <a:pt x="266" y="46"/>
                  </a:lnTo>
                  <a:lnTo>
                    <a:pt x="196" y="90"/>
                  </a:lnTo>
                  <a:lnTo>
                    <a:pt x="136" y="153"/>
                  </a:lnTo>
                  <a:lnTo>
                    <a:pt x="112" y="190"/>
                  </a:lnTo>
                  <a:lnTo>
                    <a:pt x="94" y="224"/>
                  </a:lnTo>
                  <a:lnTo>
                    <a:pt x="63" y="293"/>
                  </a:lnTo>
                  <a:lnTo>
                    <a:pt x="38" y="364"/>
                  </a:lnTo>
                  <a:lnTo>
                    <a:pt x="18" y="436"/>
                  </a:lnTo>
                  <a:lnTo>
                    <a:pt x="7" y="512"/>
                  </a:lnTo>
                  <a:lnTo>
                    <a:pt x="0" y="587"/>
                  </a:lnTo>
                  <a:lnTo>
                    <a:pt x="0" y="661"/>
                  </a:lnTo>
                  <a:lnTo>
                    <a:pt x="7" y="734"/>
                  </a:lnTo>
                  <a:lnTo>
                    <a:pt x="12" y="771"/>
                  </a:lnTo>
                  <a:lnTo>
                    <a:pt x="22" y="825"/>
                  </a:lnTo>
                  <a:lnTo>
                    <a:pt x="53" y="928"/>
                  </a:lnTo>
                  <a:lnTo>
                    <a:pt x="99" y="1022"/>
                  </a:lnTo>
                  <a:lnTo>
                    <a:pt x="156" y="1106"/>
                  </a:lnTo>
                  <a:lnTo>
                    <a:pt x="191" y="1143"/>
                  </a:lnTo>
                  <a:lnTo>
                    <a:pt x="212" y="1164"/>
                  </a:lnTo>
                  <a:lnTo>
                    <a:pt x="254" y="1197"/>
                  </a:lnTo>
                  <a:lnTo>
                    <a:pt x="300" y="1226"/>
                  </a:lnTo>
                  <a:lnTo>
                    <a:pt x="348" y="1246"/>
                  </a:lnTo>
                  <a:lnTo>
                    <a:pt x="394" y="1261"/>
                  </a:lnTo>
                  <a:lnTo>
                    <a:pt x="444" y="1270"/>
                  </a:lnTo>
                  <a:lnTo>
                    <a:pt x="493" y="1271"/>
                  </a:lnTo>
                  <a:lnTo>
                    <a:pt x="542" y="1267"/>
                  </a:lnTo>
                  <a:lnTo>
                    <a:pt x="615" y="1250"/>
                  </a:lnTo>
                  <a:lnTo>
                    <a:pt x="709" y="1205"/>
                  </a:lnTo>
                  <a:lnTo>
                    <a:pt x="796" y="1135"/>
                  </a:lnTo>
                  <a:lnTo>
                    <a:pt x="875" y="1043"/>
                  </a:lnTo>
                  <a:lnTo>
                    <a:pt x="909" y="987"/>
                  </a:lnTo>
                  <a:lnTo>
                    <a:pt x="982" y="863"/>
                  </a:lnTo>
                  <a:lnTo>
                    <a:pt x="1068" y="688"/>
                  </a:lnTo>
                  <a:lnTo>
                    <a:pt x="1109" y="578"/>
                  </a:lnTo>
                  <a:lnTo>
                    <a:pt x="1119" y="525"/>
                  </a:lnTo>
                  <a:lnTo>
                    <a:pt x="1125" y="512"/>
                  </a:lnTo>
                  <a:lnTo>
                    <a:pt x="1131" y="499"/>
                  </a:lnTo>
                  <a:lnTo>
                    <a:pt x="1127" y="495"/>
                  </a:lnTo>
                  <a:lnTo>
                    <a:pt x="1123" y="490"/>
                  </a:lnTo>
                  <a:lnTo>
                    <a:pt x="1086" y="448"/>
                  </a:lnTo>
                  <a:lnTo>
                    <a:pt x="1050" y="409"/>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59" name="Freeform 32"/>
            <p:cNvSpPr>
              <a:spLocks/>
            </p:cNvSpPr>
            <p:nvPr/>
          </p:nvSpPr>
          <p:spPr bwMode="auto">
            <a:xfrm>
              <a:off x="5208588" y="1219200"/>
              <a:ext cx="387350" cy="590550"/>
            </a:xfrm>
            <a:custGeom>
              <a:avLst/>
              <a:gdLst>
                <a:gd name="T0" fmla="*/ 65 w 975"/>
                <a:gd name="T1" fmla="*/ 284 h 1486"/>
                <a:gd name="T2" fmla="*/ 43 w 975"/>
                <a:gd name="T3" fmla="*/ 325 h 1486"/>
                <a:gd name="T4" fmla="*/ 15 w 975"/>
                <a:gd name="T5" fmla="*/ 416 h 1486"/>
                <a:gd name="T6" fmla="*/ 0 w 975"/>
                <a:gd name="T7" fmla="*/ 518 h 1486"/>
                <a:gd name="T8" fmla="*/ 0 w 975"/>
                <a:gd name="T9" fmla="*/ 626 h 1486"/>
                <a:gd name="T10" fmla="*/ 12 w 975"/>
                <a:gd name="T11" fmla="*/ 739 h 1486"/>
                <a:gd name="T12" fmla="*/ 34 w 975"/>
                <a:gd name="T13" fmla="*/ 853 h 1486"/>
                <a:gd name="T14" fmla="*/ 67 w 975"/>
                <a:gd name="T15" fmla="*/ 965 h 1486"/>
                <a:gd name="T16" fmla="*/ 105 w 975"/>
                <a:gd name="T17" fmla="*/ 1074 h 1486"/>
                <a:gd name="T18" fmla="*/ 129 w 975"/>
                <a:gd name="T19" fmla="*/ 1126 h 1486"/>
                <a:gd name="T20" fmla="*/ 138 w 975"/>
                <a:gd name="T21" fmla="*/ 1129 h 1486"/>
                <a:gd name="T22" fmla="*/ 175 w 975"/>
                <a:gd name="T23" fmla="*/ 1157 h 1486"/>
                <a:gd name="T24" fmla="*/ 262 w 975"/>
                <a:gd name="T25" fmla="*/ 1230 h 1486"/>
                <a:gd name="T26" fmla="*/ 331 w 975"/>
                <a:gd name="T27" fmla="*/ 1291 h 1486"/>
                <a:gd name="T28" fmla="*/ 391 w 975"/>
                <a:gd name="T29" fmla="*/ 1343 h 1486"/>
                <a:gd name="T30" fmla="*/ 459 w 975"/>
                <a:gd name="T31" fmla="*/ 1404 h 1486"/>
                <a:gd name="T32" fmla="*/ 468 w 975"/>
                <a:gd name="T33" fmla="*/ 1411 h 1486"/>
                <a:gd name="T34" fmla="*/ 477 w 975"/>
                <a:gd name="T35" fmla="*/ 1419 h 1486"/>
                <a:gd name="T36" fmla="*/ 515 w 975"/>
                <a:gd name="T37" fmla="*/ 1453 h 1486"/>
                <a:gd name="T38" fmla="*/ 553 w 975"/>
                <a:gd name="T39" fmla="*/ 1486 h 1486"/>
                <a:gd name="T40" fmla="*/ 573 w 975"/>
                <a:gd name="T41" fmla="*/ 1476 h 1486"/>
                <a:gd name="T42" fmla="*/ 612 w 975"/>
                <a:gd name="T43" fmla="*/ 1445 h 1486"/>
                <a:gd name="T44" fmla="*/ 669 w 975"/>
                <a:gd name="T45" fmla="*/ 1384 h 1486"/>
                <a:gd name="T46" fmla="*/ 746 w 975"/>
                <a:gd name="T47" fmla="*/ 1277 h 1486"/>
                <a:gd name="T48" fmla="*/ 822 w 975"/>
                <a:gd name="T49" fmla="*/ 1149 h 1486"/>
                <a:gd name="T50" fmla="*/ 861 w 975"/>
                <a:gd name="T51" fmla="*/ 1081 h 1486"/>
                <a:gd name="T52" fmla="*/ 894 w 975"/>
                <a:gd name="T53" fmla="*/ 1022 h 1486"/>
                <a:gd name="T54" fmla="*/ 940 w 975"/>
                <a:gd name="T55" fmla="*/ 898 h 1486"/>
                <a:gd name="T56" fmla="*/ 967 w 975"/>
                <a:gd name="T57" fmla="*/ 768 h 1486"/>
                <a:gd name="T58" fmla="*/ 975 w 975"/>
                <a:gd name="T59" fmla="*/ 638 h 1486"/>
                <a:gd name="T60" fmla="*/ 965 w 975"/>
                <a:gd name="T61" fmla="*/ 508 h 1486"/>
                <a:gd name="T62" fmla="*/ 935 w 975"/>
                <a:gd name="T63" fmla="*/ 385 h 1486"/>
                <a:gd name="T64" fmla="*/ 888 w 975"/>
                <a:gd name="T65" fmla="*/ 272 h 1486"/>
                <a:gd name="T66" fmla="*/ 840 w 975"/>
                <a:gd name="T67" fmla="*/ 196 h 1486"/>
                <a:gd name="T68" fmla="*/ 803 w 975"/>
                <a:gd name="T69" fmla="*/ 150 h 1486"/>
                <a:gd name="T70" fmla="*/ 783 w 975"/>
                <a:gd name="T71" fmla="*/ 128 h 1486"/>
                <a:gd name="T72" fmla="*/ 754 w 975"/>
                <a:gd name="T73" fmla="*/ 101 h 1486"/>
                <a:gd name="T74" fmla="*/ 690 w 975"/>
                <a:gd name="T75" fmla="*/ 56 h 1486"/>
                <a:gd name="T76" fmla="*/ 624 w 975"/>
                <a:gd name="T77" fmla="*/ 24 h 1486"/>
                <a:gd name="T78" fmla="*/ 557 w 975"/>
                <a:gd name="T79" fmla="*/ 5 h 1486"/>
                <a:gd name="T80" fmla="*/ 487 w 975"/>
                <a:gd name="T81" fmla="*/ 0 h 1486"/>
                <a:gd name="T82" fmla="*/ 417 w 975"/>
                <a:gd name="T83" fmla="*/ 8 h 1486"/>
                <a:gd name="T84" fmla="*/ 348 w 975"/>
                <a:gd name="T85" fmla="*/ 27 h 1486"/>
                <a:gd name="T86" fmla="*/ 282 w 975"/>
                <a:gd name="T87" fmla="*/ 59 h 1486"/>
                <a:gd name="T88" fmla="*/ 249 w 975"/>
                <a:gd name="T89" fmla="*/ 80 h 1486"/>
                <a:gd name="T90" fmla="*/ 223 w 975"/>
                <a:gd name="T91" fmla="*/ 98 h 1486"/>
                <a:gd name="T92" fmla="*/ 173 w 975"/>
                <a:gd name="T93" fmla="*/ 141 h 1486"/>
                <a:gd name="T94" fmla="*/ 127 w 975"/>
                <a:gd name="T95" fmla="*/ 193 h 1486"/>
                <a:gd name="T96" fmla="*/ 85 w 975"/>
                <a:gd name="T97" fmla="*/ 251 h 1486"/>
                <a:gd name="T98" fmla="*/ 65 w 975"/>
                <a:gd name="T99" fmla="*/ 284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5" h="1486">
                  <a:moveTo>
                    <a:pt x="65" y="284"/>
                  </a:moveTo>
                  <a:lnTo>
                    <a:pt x="43" y="325"/>
                  </a:lnTo>
                  <a:lnTo>
                    <a:pt x="15" y="416"/>
                  </a:lnTo>
                  <a:lnTo>
                    <a:pt x="0" y="518"/>
                  </a:lnTo>
                  <a:lnTo>
                    <a:pt x="0" y="626"/>
                  </a:lnTo>
                  <a:lnTo>
                    <a:pt x="12" y="739"/>
                  </a:lnTo>
                  <a:lnTo>
                    <a:pt x="34" y="853"/>
                  </a:lnTo>
                  <a:lnTo>
                    <a:pt x="67" y="965"/>
                  </a:lnTo>
                  <a:lnTo>
                    <a:pt x="105" y="1074"/>
                  </a:lnTo>
                  <a:lnTo>
                    <a:pt x="129" y="1126"/>
                  </a:lnTo>
                  <a:lnTo>
                    <a:pt x="138" y="1129"/>
                  </a:lnTo>
                  <a:lnTo>
                    <a:pt x="175" y="1157"/>
                  </a:lnTo>
                  <a:lnTo>
                    <a:pt x="262" y="1230"/>
                  </a:lnTo>
                  <a:lnTo>
                    <a:pt x="331" y="1291"/>
                  </a:lnTo>
                  <a:lnTo>
                    <a:pt x="391" y="1343"/>
                  </a:lnTo>
                  <a:lnTo>
                    <a:pt x="459" y="1404"/>
                  </a:lnTo>
                  <a:lnTo>
                    <a:pt x="468" y="1411"/>
                  </a:lnTo>
                  <a:lnTo>
                    <a:pt x="477" y="1419"/>
                  </a:lnTo>
                  <a:lnTo>
                    <a:pt x="515" y="1453"/>
                  </a:lnTo>
                  <a:lnTo>
                    <a:pt x="553" y="1486"/>
                  </a:lnTo>
                  <a:lnTo>
                    <a:pt x="573" y="1476"/>
                  </a:lnTo>
                  <a:lnTo>
                    <a:pt x="612" y="1445"/>
                  </a:lnTo>
                  <a:lnTo>
                    <a:pt x="669" y="1384"/>
                  </a:lnTo>
                  <a:lnTo>
                    <a:pt x="746" y="1277"/>
                  </a:lnTo>
                  <a:lnTo>
                    <a:pt x="822" y="1149"/>
                  </a:lnTo>
                  <a:lnTo>
                    <a:pt x="861" y="1081"/>
                  </a:lnTo>
                  <a:lnTo>
                    <a:pt x="894" y="1022"/>
                  </a:lnTo>
                  <a:lnTo>
                    <a:pt x="940" y="898"/>
                  </a:lnTo>
                  <a:lnTo>
                    <a:pt x="967" y="768"/>
                  </a:lnTo>
                  <a:lnTo>
                    <a:pt x="975" y="638"/>
                  </a:lnTo>
                  <a:lnTo>
                    <a:pt x="965" y="508"/>
                  </a:lnTo>
                  <a:lnTo>
                    <a:pt x="935" y="385"/>
                  </a:lnTo>
                  <a:lnTo>
                    <a:pt x="888" y="272"/>
                  </a:lnTo>
                  <a:lnTo>
                    <a:pt x="840" y="196"/>
                  </a:lnTo>
                  <a:lnTo>
                    <a:pt x="803" y="150"/>
                  </a:lnTo>
                  <a:lnTo>
                    <a:pt x="783" y="128"/>
                  </a:lnTo>
                  <a:lnTo>
                    <a:pt x="754" y="101"/>
                  </a:lnTo>
                  <a:lnTo>
                    <a:pt x="690" y="56"/>
                  </a:lnTo>
                  <a:lnTo>
                    <a:pt x="624" y="24"/>
                  </a:lnTo>
                  <a:lnTo>
                    <a:pt x="557" y="5"/>
                  </a:lnTo>
                  <a:lnTo>
                    <a:pt x="487" y="0"/>
                  </a:lnTo>
                  <a:lnTo>
                    <a:pt x="417" y="8"/>
                  </a:lnTo>
                  <a:lnTo>
                    <a:pt x="348" y="27"/>
                  </a:lnTo>
                  <a:lnTo>
                    <a:pt x="282" y="59"/>
                  </a:lnTo>
                  <a:lnTo>
                    <a:pt x="249" y="80"/>
                  </a:lnTo>
                  <a:lnTo>
                    <a:pt x="223" y="98"/>
                  </a:lnTo>
                  <a:lnTo>
                    <a:pt x="173" y="141"/>
                  </a:lnTo>
                  <a:lnTo>
                    <a:pt x="127" y="193"/>
                  </a:lnTo>
                  <a:lnTo>
                    <a:pt x="85" y="251"/>
                  </a:lnTo>
                  <a:lnTo>
                    <a:pt x="65" y="284"/>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0" name="Freeform 33"/>
            <p:cNvSpPr>
              <a:spLocks/>
            </p:cNvSpPr>
            <p:nvPr/>
          </p:nvSpPr>
          <p:spPr bwMode="auto">
            <a:xfrm>
              <a:off x="5257800" y="1666875"/>
              <a:ext cx="817563" cy="839788"/>
            </a:xfrm>
            <a:custGeom>
              <a:avLst/>
              <a:gdLst>
                <a:gd name="T0" fmla="*/ 2057 w 2057"/>
                <a:gd name="T1" fmla="*/ 1869 h 2118"/>
                <a:gd name="T2" fmla="*/ 2049 w 2057"/>
                <a:gd name="T3" fmla="*/ 1863 h 2118"/>
                <a:gd name="T4" fmla="*/ 2015 w 2057"/>
                <a:gd name="T5" fmla="*/ 1829 h 2118"/>
                <a:gd name="T6" fmla="*/ 1783 w 2057"/>
                <a:gd name="T7" fmla="*/ 1611 h 2118"/>
                <a:gd name="T8" fmla="*/ 864 w 2057"/>
                <a:gd name="T9" fmla="*/ 757 h 2118"/>
                <a:gd name="T10" fmla="*/ 428 w 2057"/>
                <a:gd name="T11" fmla="*/ 360 h 2118"/>
                <a:gd name="T12" fmla="*/ 390 w 2057"/>
                <a:gd name="T13" fmla="*/ 327 h 2118"/>
                <a:gd name="T14" fmla="*/ 352 w 2057"/>
                <a:gd name="T15" fmla="*/ 293 h 2118"/>
                <a:gd name="T16" fmla="*/ 343 w 2057"/>
                <a:gd name="T17" fmla="*/ 285 h 2118"/>
                <a:gd name="T18" fmla="*/ 334 w 2057"/>
                <a:gd name="T19" fmla="*/ 278 h 2118"/>
                <a:gd name="T20" fmla="*/ 266 w 2057"/>
                <a:gd name="T21" fmla="*/ 217 h 2118"/>
                <a:gd name="T22" fmla="*/ 206 w 2057"/>
                <a:gd name="T23" fmla="*/ 165 h 2118"/>
                <a:gd name="T24" fmla="*/ 137 w 2057"/>
                <a:gd name="T25" fmla="*/ 104 h 2118"/>
                <a:gd name="T26" fmla="*/ 50 w 2057"/>
                <a:gd name="T27" fmla="*/ 31 h 2118"/>
                <a:gd name="T28" fmla="*/ 13 w 2057"/>
                <a:gd name="T29" fmla="*/ 3 h 2118"/>
                <a:gd name="T30" fmla="*/ 4 w 2057"/>
                <a:gd name="T31" fmla="*/ 0 h 2118"/>
                <a:gd name="T32" fmla="*/ 1 w 2057"/>
                <a:gd name="T33" fmla="*/ 1 h 2118"/>
                <a:gd name="T34" fmla="*/ 1 w 2057"/>
                <a:gd name="T35" fmla="*/ 1 h 2118"/>
                <a:gd name="T36" fmla="*/ 1 w 2057"/>
                <a:gd name="T37" fmla="*/ 3 h 2118"/>
                <a:gd name="T38" fmla="*/ 0 w 2057"/>
                <a:gd name="T39" fmla="*/ 5 h 2118"/>
                <a:gd name="T40" fmla="*/ 1 w 2057"/>
                <a:gd name="T41" fmla="*/ 9 h 2118"/>
                <a:gd name="T42" fmla="*/ 10 w 2057"/>
                <a:gd name="T43" fmla="*/ 29 h 2118"/>
                <a:gd name="T44" fmla="*/ 65 w 2057"/>
                <a:gd name="T45" fmla="*/ 100 h 2118"/>
                <a:gd name="T46" fmla="*/ 198 w 2057"/>
                <a:gd name="T47" fmla="*/ 253 h 2118"/>
                <a:gd name="T48" fmla="*/ 303 w 2057"/>
                <a:gd name="T49" fmla="*/ 372 h 2118"/>
                <a:gd name="T50" fmla="*/ 339 w 2057"/>
                <a:gd name="T51" fmla="*/ 411 h 2118"/>
                <a:gd name="T52" fmla="*/ 376 w 2057"/>
                <a:gd name="T53" fmla="*/ 453 h 2118"/>
                <a:gd name="T54" fmla="*/ 380 w 2057"/>
                <a:gd name="T55" fmla="*/ 458 h 2118"/>
                <a:gd name="T56" fmla="*/ 384 w 2057"/>
                <a:gd name="T57" fmla="*/ 462 h 2118"/>
                <a:gd name="T58" fmla="*/ 789 w 2057"/>
                <a:gd name="T59" fmla="*/ 910 h 2118"/>
                <a:gd name="T60" fmla="*/ 1652 w 2057"/>
                <a:gd name="T61" fmla="*/ 1841 h 2118"/>
                <a:gd name="T62" fmla="*/ 1873 w 2057"/>
                <a:gd name="T63" fmla="*/ 2075 h 2118"/>
                <a:gd name="T64" fmla="*/ 1905 w 2057"/>
                <a:gd name="T65" fmla="*/ 2112 h 2118"/>
                <a:gd name="T66" fmla="*/ 1913 w 2057"/>
                <a:gd name="T67" fmla="*/ 2118 h 2118"/>
                <a:gd name="T68" fmla="*/ 1916 w 2057"/>
                <a:gd name="T69" fmla="*/ 2118 h 2118"/>
                <a:gd name="T70" fmla="*/ 1931 w 2057"/>
                <a:gd name="T71" fmla="*/ 2114 h 2118"/>
                <a:gd name="T72" fmla="*/ 1947 w 2057"/>
                <a:gd name="T73" fmla="*/ 2108 h 2118"/>
                <a:gd name="T74" fmla="*/ 1991 w 2057"/>
                <a:gd name="T75" fmla="*/ 2067 h 2118"/>
                <a:gd name="T76" fmla="*/ 2014 w 2057"/>
                <a:gd name="T77" fmla="*/ 2030 h 2118"/>
                <a:gd name="T78" fmla="*/ 2036 w 2057"/>
                <a:gd name="T79" fmla="*/ 1988 h 2118"/>
                <a:gd name="T80" fmla="*/ 2056 w 2057"/>
                <a:gd name="T81" fmla="*/ 1920 h 2118"/>
                <a:gd name="T82" fmla="*/ 2057 w 2057"/>
                <a:gd name="T83" fmla="*/ 1895 h 2118"/>
                <a:gd name="T84" fmla="*/ 2057 w 2057"/>
                <a:gd name="T85" fmla="*/ 1874 h 2118"/>
                <a:gd name="T86" fmla="*/ 2057 w 2057"/>
                <a:gd name="T87" fmla="*/ 1869 h 2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57" h="2118">
                  <a:moveTo>
                    <a:pt x="2057" y="1869"/>
                  </a:moveTo>
                  <a:lnTo>
                    <a:pt x="2049" y="1863"/>
                  </a:lnTo>
                  <a:lnTo>
                    <a:pt x="2015" y="1829"/>
                  </a:lnTo>
                  <a:lnTo>
                    <a:pt x="1783" y="1611"/>
                  </a:lnTo>
                  <a:lnTo>
                    <a:pt x="864" y="757"/>
                  </a:lnTo>
                  <a:lnTo>
                    <a:pt x="428" y="360"/>
                  </a:lnTo>
                  <a:lnTo>
                    <a:pt x="390" y="327"/>
                  </a:lnTo>
                  <a:lnTo>
                    <a:pt x="352" y="293"/>
                  </a:lnTo>
                  <a:lnTo>
                    <a:pt x="343" y="285"/>
                  </a:lnTo>
                  <a:lnTo>
                    <a:pt x="334" y="278"/>
                  </a:lnTo>
                  <a:lnTo>
                    <a:pt x="266" y="217"/>
                  </a:lnTo>
                  <a:lnTo>
                    <a:pt x="206" y="165"/>
                  </a:lnTo>
                  <a:lnTo>
                    <a:pt x="137" y="104"/>
                  </a:lnTo>
                  <a:lnTo>
                    <a:pt x="50" y="31"/>
                  </a:lnTo>
                  <a:lnTo>
                    <a:pt x="13" y="3"/>
                  </a:lnTo>
                  <a:lnTo>
                    <a:pt x="4" y="0"/>
                  </a:lnTo>
                  <a:lnTo>
                    <a:pt x="1" y="1"/>
                  </a:lnTo>
                  <a:lnTo>
                    <a:pt x="1" y="1"/>
                  </a:lnTo>
                  <a:lnTo>
                    <a:pt x="1" y="3"/>
                  </a:lnTo>
                  <a:lnTo>
                    <a:pt x="0" y="5"/>
                  </a:lnTo>
                  <a:lnTo>
                    <a:pt x="1" y="9"/>
                  </a:lnTo>
                  <a:lnTo>
                    <a:pt x="10" y="29"/>
                  </a:lnTo>
                  <a:lnTo>
                    <a:pt x="65" y="100"/>
                  </a:lnTo>
                  <a:lnTo>
                    <a:pt x="198" y="253"/>
                  </a:lnTo>
                  <a:lnTo>
                    <a:pt x="303" y="372"/>
                  </a:lnTo>
                  <a:lnTo>
                    <a:pt x="339" y="411"/>
                  </a:lnTo>
                  <a:lnTo>
                    <a:pt x="376" y="453"/>
                  </a:lnTo>
                  <a:lnTo>
                    <a:pt x="380" y="458"/>
                  </a:lnTo>
                  <a:lnTo>
                    <a:pt x="384" y="462"/>
                  </a:lnTo>
                  <a:lnTo>
                    <a:pt x="789" y="910"/>
                  </a:lnTo>
                  <a:lnTo>
                    <a:pt x="1652" y="1841"/>
                  </a:lnTo>
                  <a:lnTo>
                    <a:pt x="1873" y="2075"/>
                  </a:lnTo>
                  <a:lnTo>
                    <a:pt x="1905" y="2112"/>
                  </a:lnTo>
                  <a:lnTo>
                    <a:pt x="1913" y="2118"/>
                  </a:lnTo>
                  <a:lnTo>
                    <a:pt x="1916" y="2118"/>
                  </a:lnTo>
                  <a:lnTo>
                    <a:pt x="1931" y="2114"/>
                  </a:lnTo>
                  <a:lnTo>
                    <a:pt x="1947" y="2108"/>
                  </a:lnTo>
                  <a:lnTo>
                    <a:pt x="1991" y="2067"/>
                  </a:lnTo>
                  <a:lnTo>
                    <a:pt x="2014" y="2030"/>
                  </a:lnTo>
                  <a:lnTo>
                    <a:pt x="2036" y="1988"/>
                  </a:lnTo>
                  <a:lnTo>
                    <a:pt x="2056" y="1920"/>
                  </a:lnTo>
                  <a:lnTo>
                    <a:pt x="2057" y="1895"/>
                  </a:lnTo>
                  <a:lnTo>
                    <a:pt x="2057" y="1874"/>
                  </a:lnTo>
                  <a:lnTo>
                    <a:pt x="2057" y="1869"/>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61" name="Freeform 50"/>
            <p:cNvSpPr>
              <a:spLocks/>
            </p:cNvSpPr>
            <p:nvPr/>
          </p:nvSpPr>
          <p:spPr bwMode="auto">
            <a:xfrm>
              <a:off x="6580188" y="2992438"/>
              <a:ext cx="1588" cy="1588"/>
            </a:xfrm>
            <a:custGeom>
              <a:avLst/>
              <a:gdLst>
                <a:gd name="T0" fmla="*/ 6 w 6"/>
                <a:gd name="T1" fmla="*/ 5 h 5"/>
                <a:gd name="T2" fmla="*/ 4 w 6"/>
                <a:gd name="T3" fmla="*/ 3 h 5"/>
                <a:gd name="T4" fmla="*/ 0 w 6"/>
                <a:gd name="T5" fmla="*/ 1 h 5"/>
                <a:gd name="T6" fmla="*/ 2 w 6"/>
                <a:gd name="T7" fmla="*/ 0 h 5"/>
                <a:gd name="T8" fmla="*/ 6 w 6"/>
                <a:gd name="T9" fmla="*/ 3 h 5"/>
                <a:gd name="T10" fmla="*/ 6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6" y="5"/>
                  </a:moveTo>
                  <a:lnTo>
                    <a:pt x="4" y="3"/>
                  </a:lnTo>
                  <a:lnTo>
                    <a:pt x="0" y="1"/>
                  </a:lnTo>
                  <a:lnTo>
                    <a:pt x="2" y="0"/>
                  </a:lnTo>
                  <a:lnTo>
                    <a:pt x="6" y="3"/>
                  </a:lnTo>
                  <a:lnTo>
                    <a:pt x="6" y="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sz="1600"/>
            </a:p>
          </p:txBody>
        </p:sp>
      </p:grpSp>
      <p:sp>
        <p:nvSpPr>
          <p:cNvPr id="85" name="Teardrop 84"/>
          <p:cNvSpPr/>
          <p:nvPr/>
        </p:nvSpPr>
        <p:spPr>
          <a:xfrm rot="2700000" flipH="1">
            <a:off x="3896342" y="4874547"/>
            <a:ext cx="496906" cy="496906"/>
          </a:xfrm>
          <a:prstGeom prst="teardrop">
            <a:avLst/>
          </a:prstGeom>
          <a:solidFill>
            <a:srgbClr val="F48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6" name="Teardrop 85"/>
          <p:cNvSpPr/>
          <p:nvPr/>
        </p:nvSpPr>
        <p:spPr>
          <a:xfrm rot="2700000" flipH="1">
            <a:off x="302924" y="3471104"/>
            <a:ext cx="496906" cy="496906"/>
          </a:xfrm>
          <a:prstGeom prst="teardrop">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4" name="Picture 13"/>
          <p:cNvPicPr>
            <a:picLocks noChangeAspect="1"/>
          </p:cNvPicPr>
          <p:nvPr/>
        </p:nvPicPr>
        <p:blipFill>
          <a:blip r:embed="rId5"/>
          <a:stretch>
            <a:fillRect/>
          </a:stretch>
        </p:blipFill>
        <p:spPr>
          <a:xfrm>
            <a:off x="925009" y="3360952"/>
            <a:ext cx="1342007" cy="447336"/>
          </a:xfrm>
          <a:prstGeom prst="rect">
            <a:avLst/>
          </a:prstGeom>
        </p:spPr>
      </p:pic>
      <p:sp>
        <p:nvSpPr>
          <p:cNvPr id="15" name="TextBox 14"/>
          <p:cNvSpPr txBox="1"/>
          <p:nvPr/>
        </p:nvSpPr>
        <p:spPr>
          <a:xfrm>
            <a:off x="905504" y="3752202"/>
            <a:ext cx="1465435" cy="344409"/>
          </a:xfrm>
          <a:prstGeom prst="rect">
            <a:avLst/>
          </a:prstGeom>
        </p:spPr>
        <p:txBody>
          <a:bodyPr vert="horz" wrap="square" lIns="91440" tIns="45720" rIns="91440" bIns="45720" rtlCol="0" anchor="t">
            <a:normAutofit/>
          </a:bodyPr>
          <a:lstStyle/>
          <a:p>
            <a:pPr defTabSz="914400">
              <a:lnSpc>
                <a:spcPct val="90000"/>
              </a:lnSpc>
              <a:spcBef>
                <a:spcPct val="0"/>
              </a:spcBef>
              <a:spcAft>
                <a:spcPts val="600"/>
              </a:spcAft>
            </a:pPr>
            <a:r>
              <a:rPr lang="en-US" kern="1200" dirty="0">
                <a:solidFill>
                  <a:srgbClr val="002060"/>
                </a:solidFill>
                <a:latin typeface="Franklin Gothic Demi" panose="020B0703020102020204" pitchFamily="34" charset="0"/>
                <a:ea typeface="+mj-ea"/>
                <a:cs typeface="+mj-cs"/>
              </a:rPr>
              <a:t>Elementary</a:t>
            </a:r>
            <a:endParaRPr lang="en-US" sz="1600" kern="1200" dirty="0">
              <a:solidFill>
                <a:srgbClr val="002060"/>
              </a:solidFill>
              <a:latin typeface="Franklin Gothic Demi" panose="020B0703020102020204" pitchFamily="34" charset="0"/>
              <a:ea typeface="+mj-ea"/>
              <a:cs typeface="+mj-cs"/>
            </a:endParaRPr>
          </a:p>
        </p:txBody>
      </p:sp>
      <p:sp>
        <p:nvSpPr>
          <p:cNvPr id="16" name="TextBox 15"/>
          <p:cNvSpPr txBox="1"/>
          <p:nvPr/>
        </p:nvSpPr>
        <p:spPr>
          <a:xfrm>
            <a:off x="373414" y="3865865"/>
            <a:ext cx="6614573" cy="960193"/>
          </a:xfrm>
          <a:prstGeom prst="rect">
            <a:avLst/>
          </a:prstGeom>
        </p:spPr>
        <p:txBody>
          <a:bodyPr vert="horz" wrap="square" lIns="91440" tIns="45720" rIns="91440" bIns="45720" rtlCol="0" anchor="t">
            <a:noAutofit/>
          </a:bodyPr>
          <a:lstStyle/>
          <a:p>
            <a:pPr marL="285750" lvl="0" indent="-285750">
              <a:buClr>
                <a:srgbClr val="FFC761"/>
              </a:buClr>
              <a:buFont typeface="Courier New" panose="02070309020205020404" pitchFamily="49" charset="0"/>
              <a:buChar char="o"/>
            </a:pPr>
            <a:endParaRPr lang="en-US" sz="1050" dirty="0">
              <a:solidFill>
                <a:srgbClr val="002060"/>
              </a:solidFill>
              <a:latin typeface="Franklin Gothic Demi" panose="020B0703020102020204" pitchFamily="34" charset="0"/>
            </a:endParaRPr>
          </a:p>
          <a:p>
            <a:pPr marL="285750" lvl="0" indent="-285750">
              <a:buClr>
                <a:srgbClr val="FF9300"/>
              </a:buClr>
              <a:buFont typeface="Courier New" panose="02070309020205020404" pitchFamily="49" charset="0"/>
              <a:buChar char="o"/>
            </a:pPr>
            <a:r>
              <a:rPr lang="en-US" sz="2200" dirty="0">
                <a:solidFill>
                  <a:srgbClr val="002060"/>
                </a:solidFill>
                <a:latin typeface="Franklin Gothic Demi" panose="020B0703020102020204" pitchFamily="34" charset="0"/>
              </a:rPr>
              <a:t>Achieve a minimum Rate of Participation (ROP) of 80 percent.</a:t>
            </a:r>
            <a:endParaRPr lang="en-US" sz="2200" kern="1200" dirty="0">
              <a:solidFill>
                <a:srgbClr val="002060"/>
              </a:solidFill>
              <a:latin typeface="Franklin Gothic Demi" panose="020B0703020102020204" pitchFamily="34" charset="0"/>
              <a:ea typeface="+mj-ea"/>
              <a:cs typeface="+mj-cs"/>
            </a:endParaRPr>
          </a:p>
        </p:txBody>
      </p:sp>
      <p:sp>
        <p:nvSpPr>
          <p:cNvPr id="98" name="TextBox 97"/>
          <p:cNvSpPr txBox="1"/>
          <p:nvPr/>
        </p:nvSpPr>
        <p:spPr>
          <a:xfrm>
            <a:off x="4031296" y="5539667"/>
            <a:ext cx="4734524" cy="1079594"/>
          </a:xfrm>
          <a:prstGeom prst="rect">
            <a:avLst/>
          </a:prstGeom>
        </p:spPr>
        <p:txBody>
          <a:bodyPr vert="horz" wrap="square" lIns="91440" tIns="45720" rIns="91440" bIns="45720" rtlCol="0" anchor="t">
            <a:normAutofit/>
          </a:bodyPr>
          <a:lstStyle/>
          <a:p>
            <a:pPr marL="285750" lvl="0" indent="-285750">
              <a:buClr>
                <a:srgbClr val="FF9300"/>
              </a:buClr>
              <a:buFont typeface="Courier New" panose="02070309020205020404" pitchFamily="49" charset="0"/>
              <a:buChar char="o"/>
            </a:pPr>
            <a:r>
              <a:rPr lang="en-US" sz="2400" dirty="0">
                <a:solidFill>
                  <a:srgbClr val="002060"/>
                </a:solidFill>
                <a:latin typeface="Franklin Gothic Demi" panose="020B0703020102020204" pitchFamily="34" charset="0"/>
              </a:rPr>
              <a:t>Achieve a minimum of 75% of the 324 structured hours. </a:t>
            </a:r>
            <a:endParaRPr lang="en-US" sz="700" dirty="0">
              <a:solidFill>
                <a:srgbClr val="002060"/>
              </a:solidFill>
              <a:latin typeface="Franklin Gothic Demi" panose="020B0703020102020204" pitchFamily="34" charset="0"/>
            </a:endParaRPr>
          </a:p>
        </p:txBody>
      </p:sp>
      <p:pic>
        <p:nvPicPr>
          <p:cNvPr id="50" name="Picture 49"/>
          <p:cNvPicPr>
            <a:picLocks noChangeAspect="1"/>
          </p:cNvPicPr>
          <p:nvPr/>
        </p:nvPicPr>
        <p:blipFill>
          <a:blip r:embed="rId5"/>
          <a:stretch>
            <a:fillRect/>
          </a:stretch>
        </p:blipFill>
        <p:spPr>
          <a:xfrm>
            <a:off x="4449598" y="4833261"/>
            <a:ext cx="1342007" cy="447336"/>
          </a:xfrm>
          <a:prstGeom prst="rect">
            <a:avLst/>
          </a:prstGeom>
        </p:spPr>
      </p:pic>
      <p:sp>
        <p:nvSpPr>
          <p:cNvPr id="51" name="TextBox 50"/>
          <p:cNvSpPr txBox="1"/>
          <p:nvPr/>
        </p:nvSpPr>
        <p:spPr>
          <a:xfrm>
            <a:off x="4370357" y="5217795"/>
            <a:ext cx="1465435" cy="344409"/>
          </a:xfrm>
          <a:prstGeom prst="rect">
            <a:avLst/>
          </a:prstGeom>
        </p:spPr>
        <p:txBody>
          <a:bodyPr vert="horz" wrap="square" lIns="91440" tIns="45720" rIns="91440" bIns="45720" rtlCol="0" anchor="t">
            <a:normAutofit/>
          </a:bodyPr>
          <a:lstStyle/>
          <a:p>
            <a:pPr algn="ctr" defTabSz="914400">
              <a:lnSpc>
                <a:spcPct val="90000"/>
              </a:lnSpc>
              <a:spcBef>
                <a:spcPct val="0"/>
              </a:spcBef>
              <a:spcAft>
                <a:spcPts val="600"/>
              </a:spcAft>
            </a:pPr>
            <a:r>
              <a:rPr lang="en-US" kern="1200" dirty="0">
                <a:solidFill>
                  <a:srgbClr val="002060"/>
                </a:solidFill>
                <a:latin typeface="Franklin Gothic Demi" panose="020B0703020102020204" pitchFamily="34" charset="0"/>
                <a:ea typeface="+mj-ea"/>
                <a:cs typeface="+mj-cs"/>
              </a:rPr>
              <a:t>Middle</a:t>
            </a:r>
            <a:endParaRPr lang="en-US" sz="1600" kern="1200" dirty="0">
              <a:solidFill>
                <a:srgbClr val="002060"/>
              </a:solidFill>
              <a:latin typeface="Franklin Gothic Demi" panose="020B0703020102020204" pitchFamily="34" charset="0"/>
              <a:ea typeface="+mj-ea"/>
              <a:cs typeface="+mj-cs"/>
            </a:endParaRPr>
          </a:p>
        </p:txBody>
      </p:sp>
      <p:sp>
        <p:nvSpPr>
          <p:cNvPr id="52" name="TextBox 51"/>
          <p:cNvSpPr txBox="1"/>
          <p:nvPr/>
        </p:nvSpPr>
        <p:spPr>
          <a:xfrm>
            <a:off x="-16586" y="1476988"/>
            <a:ext cx="6614573" cy="1292713"/>
          </a:xfrm>
          <a:prstGeom prst="rect">
            <a:avLst/>
          </a:prstGeom>
        </p:spPr>
        <p:txBody>
          <a:bodyPr vert="horz" wrap="square" lIns="91440" tIns="45720" rIns="91440" bIns="45720" rtlCol="0" anchor="t">
            <a:noAutofit/>
          </a:bodyPr>
          <a:lstStyle/>
          <a:p>
            <a:pPr marL="285750" lvl="0" indent="-285750">
              <a:buClr>
                <a:srgbClr val="FFC761"/>
              </a:buClr>
              <a:buFont typeface="Courier New" panose="02070309020205020404" pitchFamily="49" charset="0"/>
              <a:buChar char="o"/>
            </a:pPr>
            <a:endParaRPr lang="en-US" sz="2200" dirty="0">
              <a:solidFill>
                <a:srgbClr val="002060"/>
              </a:solidFill>
              <a:latin typeface="Franklin Gothic Demi" panose="020B0703020102020204" pitchFamily="34" charset="0"/>
            </a:endParaRPr>
          </a:p>
          <a:p>
            <a:pPr lvl="0">
              <a:buClr>
                <a:srgbClr val="FFC761"/>
              </a:buClr>
            </a:pPr>
            <a:r>
              <a:rPr lang="en-US" sz="2200" dirty="0">
                <a:solidFill>
                  <a:srgbClr val="002060"/>
                </a:solidFill>
                <a:latin typeface="Franklin Gothic Demi" panose="020B0703020102020204" pitchFamily="34" charset="0"/>
              </a:rPr>
              <a:t>Full enrollment for the school year by mid-October in each contract year and maintain 100 percent enrollment throughout the school year period for the duration of the contract. </a:t>
            </a:r>
          </a:p>
        </p:txBody>
      </p:sp>
    </p:spTree>
    <p:extLst>
      <p:ext uri="{BB962C8B-B14F-4D97-AF65-F5344CB8AC3E}">
        <p14:creationId xmlns:p14="http://schemas.microsoft.com/office/powerpoint/2010/main" val="1204600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0" y="10"/>
            <a:ext cx="9149368" cy="6857990"/>
          </a:xfrm>
          <a:prstGeom prst="rect">
            <a:avLst/>
          </a:prstGeom>
        </p:spPr>
      </p:pic>
      <p:sp>
        <p:nvSpPr>
          <p:cNvPr id="8" name="Title 8"/>
          <p:cNvSpPr>
            <a:spLocks noGrp="1"/>
          </p:cNvSpPr>
          <p:nvPr>
            <p:ph type="title"/>
          </p:nvPr>
        </p:nvSpPr>
        <p:spPr>
          <a:xfrm>
            <a:off x="116607" y="274771"/>
            <a:ext cx="8836134" cy="1143000"/>
          </a:xfrm>
        </p:spPr>
        <p:txBody>
          <a:bodyPr>
            <a:noAutofit/>
          </a:bodyPr>
          <a:lstStyle/>
          <a:p>
            <a:r>
              <a:rPr lang="en-US" sz="4800" dirty="0">
                <a:solidFill>
                  <a:srgbClr val="FDBA7A"/>
                </a:solidFill>
                <a:latin typeface="Franklin Gothic Demi" panose="020B0703020102020204" pitchFamily="34" charset="0"/>
              </a:rPr>
              <a:t>Summary of Addendum Items</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sp>
        <p:nvSpPr>
          <p:cNvPr id="6" name="Rectangle 5"/>
          <p:cNvSpPr/>
          <p:nvPr/>
        </p:nvSpPr>
        <p:spPr>
          <a:xfrm>
            <a:off x="116607" y="2068135"/>
            <a:ext cx="8923876" cy="4170372"/>
          </a:xfrm>
          <a:prstGeom prst="rect">
            <a:avLst/>
          </a:prstGeom>
        </p:spPr>
        <p:txBody>
          <a:bodyPr wrap="square">
            <a:spAutoFit/>
          </a:bodyPr>
          <a:lstStyle/>
          <a:p>
            <a:r>
              <a:rPr lang="en-US" sz="1900" dirty="0">
                <a:solidFill>
                  <a:srgbClr val="FF9300"/>
                </a:solidFill>
                <a:latin typeface="Franklin Gothic Demi" panose="020B0703020102020204" pitchFamily="34" charset="0"/>
              </a:rPr>
              <a:t>Elementary School Changes:</a:t>
            </a:r>
          </a:p>
          <a:p>
            <a:pPr marL="342900" indent="-342900">
              <a:buClr>
                <a:srgbClr val="FFBC3E"/>
              </a:buClr>
              <a:buFont typeface="Courier New" panose="02070309020205020404" pitchFamily="49" charset="0"/>
              <a:buChar char="o"/>
            </a:pPr>
            <a:r>
              <a:rPr lang="en-US" sz="1900" dirty="0">
                <a:solidFill>
                  <a:srgbClr val="002060"/>
                </a:solidFill>
                <a:latin typeface="Franklin Gothic Demi" panose="020B0703020102020204" pitchFamily="34" charset="0"/>
              </a:rPr>
              <a:t>Add P.S. 91K to Elementary Eligible Schools List</a:t>
            </a:r>
          </a:p>
          <a:p>
            <a:pPr marL="342900" indent="-342900">
              <a:buClr>
                <a:srgbClr val="FFBC3E"/>
              </a:buClr>
              <a:buFont typeface="Courier New" panose="02070309020205020404" pitchFamily="49" charset="0"/>
              <a:buChar char="o"/>
            </a:pPr>
            <a:r>
              <a:rPr lang="en-US" sz="1900" dirty="0">
                <a:solidFill>
                  <a:srgbClr val="002060"/>
                </a:solidFill>
                <a:latin typeface="Franklin Gothic Demi" panose="020B0703020102020204" pitchFamily="34" charset="0"/>
              </a:rPr>
              <a:t>Include required activities and weekly hours for summer programming </a:t>
            </a:r>
          </a:p>
          <a:p>
            <a:pPr marL="800100" lvl="1" indent="-342900">
              <a:buClr>
                <a:srgbClr val="FF9300"/>
              </a:buClr>
              <a:buFont typeface="Courier New" panose="02070309020205020404" pitchFamily="49" charset="0"/>
              <a:buChar char="o"/>
            </a:pPr>
            <a:r>
              <a:rPr lang="en-US" sz="1900" dirty="0">
                <a:solidFill>
                  <a:srgbClr val="002060"/>
                </a:solidFill>
                <a:latin typeface="Franklin Gothic Demi" panose="020B0703020102020204" pitchFamily="34" charset="0"/>
              </a:rPr>
              <a:t>2 hours of STEM or Literacy</a:t>
            </a:r>
          </a:p>
          <a:p>
            <a:pPr marL="800100" lvl="1" indent="-342900">
              <a:buClr>
                <a:srgbClr val="FFBC3E"/>
              </a:buClr>
              <a:buFont typeface="Courier New" panose="02070309020205020404" pitchFamily="49" charset="0"/>
              <a:buChar char="o"/>
            </a:pPr>
            <a:r>
              <a:rPr lang="en-US" sz="1900" smtClean="0">
                <a:solidFill>
                  <a:srgbClr val="002060"/>
                </a:solidFill>
                <a:latin typeface="Franklin Gothic Demi" panose="020B0703020102020204" pitchFamily="34" charset="0"/>
              </a:rPr>
              <a:t>Academic </a:t>
            </a:r>
            <a:r>
              <a:rPr lang="en-US" sz="1900" dirty="0">
                <a:solidFill>
                  <a:srgbClr val="002060"/>
                </a:solidFill>
                <a:latin typeface="Franklin Gothic Demi" panose="020B0703020102020204" pitchFamily="34" charset="0"/>
              </a:rPr>
              <a:t>Support</a:t>
            </a:r>
          </a:p>
          <a:p>
            <a:pPr marL="800100" lvl="1" indent="-342900">
              <a:buClr>
                <a:srgbClr val="FFBC3E"/>
              </a:buClr>
              <a:buFont typeface="Courier New" panose="02070309020205020404" pitchFamily="49" charset="0"/>
              <a:buChar char="o"/>
            </a:pPr>
            <a:r>
              <a:rPr lang="en-US" sz="1900" dirty="0">
                <a:solidFill>
                  <a:srgbClr val="002060"/>
                </a:solidFill>
                <a:latin typeface="Franklin Gothic Demi" panose="020B0703020102020204" pitchFamily="34" charset="0"/>
              </a:rPr>
              <a:t>90 minutes of Physical Activity per participant</a:t>
            </a:r>
          </a:p>
          <a:p>
            <a:pPr marL="285750" indent="-285750">
              <a:buClr>
                <a:srgbClr val="FFBC3E"/>
              </a:buClr>
              <a:buFont typeface="Courier New" panose="02070309020205020404" pitchFamily="49" charset="0"/>
              <a:buChar char="o"/>
            </a:pPr>
            <a:endParaRPr lang="en-US" sz="1200" dirty="0">
              <a:solidFill>
                <a:srgbClr val="FF9300"/>
              </a:solidFill>
              <a:latin typeface="Franklin Gothic Demi" panose="020B0703020102020204" pitchFamily="34" charset="0"/>
            </a:endParaRPr>
          </a:p>
          <a:p>
            <a:pPr>
              <a:buClr>
                <a:srgbClr val="FFBC3E"/>
              </a:buClr>
            </a:pPr>
            <a:r>
              <a:rPr lang="en-US" sz="1900" dirty="0">
                <a:solidFill>
                  <a:srgbClr val="FF9300"/>
                </a:solidFill>
                <a:latin typeface="Franklin Gothic Demi" panose="020B0703020102020204" pitchFamily="34" charset="0"/>
              </a:rPr>
              <a:t>Middle School Changes</a:t>
            </a:r>
          </a:p>
          <a:p>
            <a:pPr marL="342900" indent="-342900">
              <a:buClr>
                <a:srgbClr val="FFBC3E"/>
              </a:buClr>
              <a:buFont typeface="Courier New" panose="02070309020205020404" pitchFamily="49" charset="0"/>
              <a:buChar char="o"/>
            </a:pPr>
            <a:r>
              <a:rPr lang="en-US" sz="1900" dirty="0">
                <a:solidFill>
                  <a:srgbClr val="002060"/>
                </a:solidFill>
                <a:latin typeface="Franklin Gothic Demi" panose="020B0703020102020204" pitchFamily="34" charset="0"/>
              </a:rPr>
              <a:t>Remove School for Human Rights from the Middle School Eligible Schools List</a:t>
            </a:r>
          </a:p>
          <a:p>
            <a:pPr marL="342900" indent="-342900">
              <a:buClr>
                <a:srgbClr val="FFBC3E"/>
              </a:buClr>
              <a:buFont typeface="Courier New" panose="02070309020205020404" pitchFamily="49" charset="0"/>
              <a:buChar char="o"/>
            </a:pPr>
            <a:r>
              <a:rPr lang="en-US" sz="1900" dirty="0">
                <a:solidFill>
                  <a:srgbClr val="002060"/>
                </a:solidFill>
                <a:latin typeface="Franklin Gothic Demi" panose="020B0703020102020204" pitchFamily="34" charset="0"/>
              </a:rPr>
              <a:t>Add Offsite Activity language </a:t>
            </a:r>
          </a:p>
          <a:p>
            <a:pPr marL="342900" indent="-342900">
              <a:buClr>
                <a:srgbClr val="FFBC3E"/>
              </a:buClr>
              <a:buFont typeface="Courier New" panose="02070309020205020404" pitchFamily="49" charset="0"/>
              <a:buChar char="o"/>
            </a:pPr>
            <a:r>
              <a:rPr lang="en-US" sz="1900" dirty="0">
                <a:solidFill>
                  <a:srgbClr val="002060"/>
                </a:solidFill>
                <a:latin typeface="Franklin Gothic Demi" panose="020B0703020102020204" pitchFamily="34" charset="0"/>
              </a:rPr>
              <a:t>Add the word structured to language for summer required activities. </a:t>
            </a:r>
          </a:p>
          <a:p>
            <a:pPr marL="342900" indent="-342900">
              <a:buClr>
                <a:srgbClr val="FFBC3E"/>
              </a:buClr>
              <a:buFont typeface="Courier New" panose="02070309020205020404" pitchFamily="49" charset="0"/>
              <a:buChar char="o"/>
            </a:pPr>
            <a:r>
              <a:rPr lang="en-US" sz="1900" dirty="0">
                <a:solidFill>
                  <a:srgbClr val="002060"/>
                </a:solidFill>
                <a:latin typeface="Franklin Gothic Demi" panose="020B0703020102020204" pitchFamily="34" charset="0"/>
              </a:rPr>
              <a:t>Programs are expected to operate a minimum of 15 hours a week, of which a minimum of 9 hours are structured, and programs are offered for a minimum of 1.5 hours each weekday. </a:t>
            </a:r>
          </a:p>
        </p:txBody>
      </p:sp>
    </p:spTree>
    <p:extLst>
      <p:ext uri="{BB962C8B-B14F-4D97-AF65-F5344CB8AC3E}">
        <p14:creationId xmlns:p14="http://schemas.microsoft.com/office/powerpoint/2010/main" val="3835154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5368" y="10"/>
            <a:ext cx="9149368" cy="6857990"/>
          </a:xfrm>
          <a:prstGeom prst="rect">
            <a:avLst/>
          </a:prstGeom>
        </p:spPr>
      </p:pic>
      <p:sp>
        <p:nvSpPr>
          <p:cNvPr id="8" name="Title 8"/>
          <p:cNvSpPr>
            <a:spLocks noGrp="1"/>
          </p:cNvSpPr>
          <p:nvPr>
            <p:ph type="title"/>
          </p:nvPr>
        </p:nvSpPr>
        <p:spPr>
          <a:xfrm>
            <a:off x="116607" y="274771"/>
            <a:ext cx="8836134" cy="1143000"/>
          </a:xfrm>
        </p:spPr>
        <p:txBody>
          <a:bodyPr>
            <a:noAutofit/>
          </a:bodyPr>
          <a:lstStyle/>
          <a:p>
            <a:r>
              <a:rPr lang="en-US" sz="4800" dirty="0">
                <a:solidFill>
                  <a:srgbClr val="FDBA7A"/>
                </a:solidFill>
                <a:latin typeface="Franklin Gothic Demi" panose="020B0703020102020204" pitchFamily="34" charset="0"/>
              </a:rPr>
              <a:t>Post Award Requirements</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sp>
        <p:nvSpPr>
          <p:cNvPr id="16" name="TextBox 15"/>
          <p:cNvSpPr txBox="1"/>
          <p:nvPr/>
        </p:nvSpPr>
        <p:spPr>
          <a:xfrm>
            <a:off x="219729" y="2523202"/>
            <a:ext cx="8820754" cy="3719689"/>
          </a:xfrm>
          <a:prstGeom prst="rect">
            <a:avLst/>
          </a:prstGeom>
        </p:spPr>
        <p:txBody>
          <a:bodyPr vert="horz" wrap="square" lIns="91440" tIns="45720" rIns="91440" bIns="45720" rtlCol="0" anchor="t">
            <a:noAutofit/>
          </a:bodyPr>
          <a:lstStyle/>
          <a:p>
            <a:pPr lvl="0">
              <a:buClr>
                <a:srgbClr val="FFC761"/>
              </a:buClr>
            </a:pPr>
            <a:endParaRPr lang="en-US" sz="1400" dirty="0">
              <a:solidFill>
                <a:srgbClr val="002060"/>
              </a:solidFill>
              <a:latin typeface="Franklin Gothic Demi" panose="020B0703020102020204" pitchFamily="34" charset="0"/>
            </a:endParaRPr>
          </a:p>
          <a:p>
            <a:pPr lvl="0">
              <a:buClr>
                <a:srgbClr val="FFC761"/>
              </a:buClr>
            </a:pPr>
            <a:endParaRPr lang="en-US" sz="1400" dirty="0">
              <a:solidFill>
                <a:srgbClr val="002060"/>
              </a:solidFill>
              <a:latin typeface="Franklin Gothic Demi" panose="020B0703020102020204" pitchFamily="34" charset="0"/>
            </a:endParaRPr>
          </a:p>
        </p:txBody>
      </p:sp>
      <p:pic>
        <p:nvPicPr>
          <p:cNvPr id="3" name="Picture 2"/>
          <p:cNvPicPr>
            <a:picLocks/>
          </p:cNvPicPr>
          <p:nvPr/>
        </p:nvPicPr>
        <p:blipFill>
          <a:blip r:embed="rId5"/>
          <a:stretch>
            <a:fillRect/>
          </a:stretch>
        </p:blipFill>
        <p:spPr>
          <a:xfrm>
            <a:off x="7448400" y="1891022"/>
            <a:ext cx="1246094" cy="1174383"/>
          </a:xfrm>
          <a:prstGeom prst="rect">
            <a:avLst/>
          </a:prstGeom>
        </p:spPr>
      </p:pic>
      <p:sp>
        <p:nvSpPr>
          <p:cNvPr id="2" name="TextBox 1"/>
          <p:cNvSpPr txBox="1"/>
          <p:nvPr/>
        </p:nvSpPr>
        <p:spPr>
          <a:xfrm>
            <a:off x="116607" y="2291190"/>
            <a:ext cx="7450841" cy="3710217"/>
          </a:xfrm>
          <a:prstGeom prst="rect">
            <a:avLst/>
          </a:prstGeom>
        </p:spPr>
        <p:txBody>
          <a:bodyPr vert="horz" wrap="square" lIns="91440" tIns="45720" rIns="91440" bIns="45720" rtlCol="0" anchor="t">
            <a:normAutofit/>
          </a:bodyPr>
          <a:lstStyle/>
          <a:p>
            <a:pPr defTabSz="914400">
              <a:lnSpc>
                <a:spcPct val="90000"/>
              </a:lnSpc>
              <a:spcBef>
                <a:spcPct val="0"/>
              </a:spcBef>
              <a:spcAft>
                <a:spcPts val="600"/>
              </a:spcAft>
            </a:pPr>
            <a:endParaRPr lang="en-US" sz="2900" kern="1200" dirty="0">
              <a:solidFill>
                <a:schemeClr val="tx1"/>
              </a:solidFill>
              <a:latin typeface="+mj-lt"/>
              <a:ea typeface="+mj-ea"/>
              <a:cs typeface="+mj-cs"/>
            </a:endParaRPr>
          </a:p>
        </p:txBody>
      </p:sp>
      <p:sp>
        <p:nvSpPr>
          <p:cNvPr id="4" name="TextBox 3"/>
          <p:cNvSpPr txBox="1"/>
          <p:nvPr/>
        </p:nvSpPr>
        <p:spPr>
          <a:xfrm>
            <a:off x="116607" y="2291190"/>
            <a:ext cx="7450841" cy="3710217"/>
          </a:xfrm>
          <a:prstGeom prst="rect">
            <a:avLst/>
          </a:prstGeom>
        </p:spPr>
        <p:txBody>
          <a:bodyPr vert="horz" wrap="square" lIns="91440" tIns="45720" rIns="91440" bIns="45720" rtlCol="0" anchor="t">
            <a:normAutofit/>
          </a:bodyPr>
          <a:lstStyle/>
          <a:p>
            <a:pPr defTabSz="914400">
              <a:lnSpc>
                <a:spcPct val="90000"/>
              </a:lnSpc>
              <a:spcBef>
                <a:spcPct val="0"/>
              </a:spcBef>
              <a:spcAft>
                <a:spcPts val="600"/>
              </a:spcAft>
            </a:pPr>
            <a:endParaRPr lang="en-US" sz="2900" kern="1200" dirty="0">
              <a:solidFill>
                <a:schemeClr val="tx1"/>
              </a:solidFill>
              <a:latin typeface="+mj-lt"/>
              <a:ea typeface="+mj-ea"/>
              <a:cs typeface="+mj-cs"/>
            </a:endParaRPr>
          </a:p>
        </p:txBody>
      </p:sp>
      <p:sp>
        <p:nvSpPr>
          <p:cNvPr id="5" name="Rectangle 4"/>
          <p:cNvSpPr/>
          <p:nvPr/>
        </p:nvSpPr>
        <p:spPr>
          <a:xfrm>
            <a:off x="66469" y="2148635"/>
            <a:ext cx="7278414" cy="3754874"/>
          </a:xfrm>
          <a:prstGeom prst="rect">
            <a:avLst/>
          </a:prstGeom>
        </p:spPr>
        <p:txBody>
          <a:bodyPr wrap="square">
            <a:spAutoFit/>
          </a:bodyPr>
          <a:lstStyle/>
          <a:p>
            <a:r>
              <a:rPr lang="en-US" sz="2400" dirty="0">
                <a:solidFill>
                  <a:srgbClr val="FF9300"/>
                </a:solidFill>
                <a:latin typeface="Franklin Gothic Demi" panose="020B0703020102020204" pitchFamily="34" charset="0"/>
              </a:rPr>
              <a:t>Public Assistance Hiring Commitment Rider </a:t>
            </a:r>
          </a:p>
          <a:p>
            <a:endParaRPr lang="en-US" sz="600" dirty="0">
              <a:solidFill>
                <a:srgbClr val="002060"/>
              </a:solidFill>
              <a:latin typeface="Franklin Gothic Demi" panose="020B0703020102020204" pitchFamily="34" charset="0"/>
            </a:endParaRPr>
          </a:p>
          <a:p>
            <a:r>
              <a:rPr lang="en-US" sz="2000" dirty="0">
                <a:solidFill>
                  <a:srgbClr val="002060"/>
                </a:solidFill>
                <a:latin typeface="Franklin Gothic Demi" panose="020B0703020102020204" pitchFamily="34" charset="0"/>
              </a:rPr>
              <a:t>The Public Assistance Hiring Commitment is an initiative administered by the Human Resources Administration (“HRA”) through its Business Link program the FAQ regarding this requirement has been provided to you at the sign in table.</a:t>
            </a:r>
            <a:endParaRPr lang="en-US" altLang="en-US" dirty="0">
              <a:solidFill>
                <a:srgbClr val="002060"/>
              </a:solidFill>
              <a:latin typeface="Franklin Gothic Demi" panose="020B0703020102020204" pitchFamily="34" charset="0"/>
            </a:endParaRPr>
          </a:p>
          <a:p>
            <a:pPr lvl="0">
              <a:buClr>
                <a:srgbClr val="FFC761"/>
              </a:buClr>
            </a:pPr>
            <a:endParaRPr lang="en-US" altLang="en-US" dirty="0">
              <a:solidFill>
                <a:prstClr val="black"/>
              </a:solidFill>
              <a:latin typeface="Futura Bk"/>
            </a:endParaRPr>
          </a:p>
          <a:p>
            <a:r>
              <a:rPr lang="en-US" sz="2400" dirty="0">
                <a:solidFill>
                  <a:srgbClr val="FF9300"/>
                </a:solidFill>
                <a:latin typeface="Franklin Gothic Demi" panose="020B0703020102020204" pitchFamily="34" charset="0"/>
                <a:ea typeface="Times New Roman" panose="02020603050405020304" pitchFamily="18" charset="0"/>
                <a:cs typeface="Times New Roman" panose="02020603050405020304" pitchFamily="18" charset="0"/>
              </a:rPr>
              <a:t>Notice for Proposer Subcontractor Compliance</a:t>
            </a:r>
            <a:endParaRPr lang="en-US" sz="2400" dirty="0">
              <a:solidFill>
                <a:srgbClr val="FF9300"/>
              </a:solidFill>
              <a:latin typeface="Times New Roman" panose="02020603050405020304" pitchFamily="18" charset="0"/>
              <a:ea typeface="Times New Roman" panose="02020603050405020304" pitchFamily="18" charset="0"/>
            </a:endParaRPr>
          </a:p>
          <a:p>
            <a:endParaRPr lang="en-US" sz="600" dirty="0">
              <a:latin typeface="Times New Roman" panose="02020603050405020304" pitchFamily="18" charset="0"/>
              <a:ea typeface="Times New Roman" panose="02020603050405020304" pitchFamily="18" charset="0"/>
            </a:endParaRPr>
          </a:p>
          <a:p>
            <a:r>
              <a:rPr lang="en-US" sz="2000" dirty="0">
                <a:solidFill>
                  <a:srgbClr val="002060"/>
                </a:solidFill>
                <a:latin typeface="Franklin Gothic Demi" panose="020B0703020102020204" pitchFamily="34" charset="0"/>
                <a:ea typeface="Times New Roman" panose="02020603050405020304" pitchFamily="18" charset="0"/>
                <a:cs typeface="Times New Roman" panose="02020603050405020304" pitchFamily="18" charset="0"/>
              </a:rPr>
              <a:t>Please be advised there is a requirement to utilize the Payee Information Portal (PIP) to identify all subcontractors and to enter all subcontractor payment information and other related information during the contract term.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683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sz="8000" dirty="0">
                <a:solidFill>
                  <a:srgbClr val="FDBA7A"/>
                </a:solidFill>
                <a:latin typeface="Franklin Gothic Demi" panose="020B0703020102020204" pitchFamily="34" charset="0"/>
              </a:rPr>
              <a:t>Agenda</a:t>
            </a:r>
          </a:p>
        </p:txBody>
      </p:sp>
      <p:sp>
        <p:nvSpPr>
          <p:cNvPr id="9" name="TextBox 8"/>
          <p:cNvSpPr txBox="1"/>
          <p:nvPr/>
        </p:nvSpPr>
        <p:spPr>
          <a:xfrm>
            <a:off x="352847" y="2086909"/>
            <a:ext cx="8229600" cy="4185761"/>
          </a:xfrm>
          <a:prstGeom prst="rect">
            <a:avLst/>
          </a:prstGeom>
          <a:noFill/>
        </p:spPr>
        <p:txBody>
          <a:bodyPr wrap="square" rtlCol="0">
            <a:spAutoFit/>
          </a:bodyPr>
          <a:lstStyle/>
          <a:p>
            <a:pPr marL="342900" indent="-342900">
              <a:buClr>
                <a:srgbClr val="FF9300"/>
              </a:buClr>
              <a:buFont typeface="Courier New" panose="02070309020205020404" pitchFamily="49" charset="0"/>
              <a:buChar char="o"/>
            </a:pPr>
            <a:r>
              <a:rPr lang="en-US" sz="1900" dirty="0">
                <a:solidFill>
                  <a:srgbClr val="002060"/>
                </a:solidFill>
                <a:latin typeface="Franklin Gothic Demi" panose="020B0703020102020204" pitchFamily="34" charset="0"/>
              </a:rPr>
              <a:t>Welcome and Timeline</a:t>
            </a:r>
          </a:p>
          <a:p>
            <a:pPr marL="342900" indent="-342900">
              <a:buClr>
                <a:srgbClr val="FDBA7A"/>
              </a:buClr>
              <a:buFont typeface="Courier New" panose="02070309020205020404" pitchFamily="49" charset="0"/>
              <a:buChar char="o"/>
            </a:pPr>
            <a:endParaRPr lang="en-US" sz="1900" dirty="0">
              <a:solidFill>
                <a:srgbClr val="002060"/>
              </a:solidFill>
              <a:latin typeface="Franklin Gothic Demi" panose="020B0703020102020204" pitchFamily="34" charset="0"/>
            </a:endParaRPr>
          </a:p>
          <a:p>
            <a:pPr marL="342900" indent="-342900">
              <a:buClr>
                <a:srgbClr val="FDBA7A"/>
              </a:buClr>
              <a:buFont typeface="Courier New" panose="02070309020205020404" pitchFamily="49" charset="0"/>
              <a:buChar char="o"/>
            </a:pPr>
            <a:r>
              <a:rPr lang="en-US" sz="1900" dirty="0">
                <a:solidFill>
                  <a:srgbClr val="002060"/>
                </a:solidFill>
                <a:latin typeface="Franklin Gothic Demi" panose="020B0703020102020204" pitchFamily="34" charset="0"/>
              </a:rPr>
              <a:t>Anticipated Total Funding and Price Per Participant</a:t>
            </a:r>
          </a:p>
          <a:p>
            <a:pPr marL="342900" indent="-342900">
              <a:buClr>
                <a:srgbClr val="FDBA7A"/>
              </a:buClr>
              <a:buFont typeface="Courier New" panose="02070309020205020404" pitchFamily="49" charset="0"/>
              <a:buChar char="o"/>
            </a:pPr>
            <a:endParaRPr lang="en-US" sz="1900" dirty="0" smtClean="0">
              <a:solidFill>
                <a:srgbClr val="002060"/>
              </a:solidFill>
              <a:latin typeface="Franklin Gothic Demi" panose="020B0703020102020204" pitchFamily="34" charset="0"/>
            </a:endParaRPr>
          </a:p>
          <a:p>
            <a:pPr marL="342900" indent="-342900">
              <a:buClr>
                <a:srgbClr val="FDBA7A"/>
              </a:buClr>
              <a:buFont typeface="Courier New" panose="02070309020205020404" pitchFamily="49" charset="0"/>
              <a:buChar char="o"/>
            </a:pPr>
            <a:r>
              <a:rPr lang="en-US" sz="1900" dirty="0" smtClean="0">
                <a:solidFill>
                  <a:srgbClr val="002060"/>
                </a:solidFill>
                <a:latin typeface="Franklin Gothic Demi" panose="020B0703020102020204" pitchFamily="34" charset="0"/>
              </a:rPr>
              <a:t>Proposal </a:t>
            </a:r>
            <a:r>
              <a:rPr lang="en-US" sz="1900" dirty="0">
                <a:solidFill>
                  <a:srgbClr val="002060"/>
                </a:solidFill>
                <a:latin typeface="Franklin Gothic Demi" panose="020B0703020102020204" pitchFamily="34" charset="0"/>
              </a:rPr>
              <a:t>Expectations and Instructions</a:t>
            </a:r>
          </a:p>
          <a:p>
            <a:pPr marL="342900" indent="-342900">
              <a:buClr>
                <a:srgbClr val="FDBA7A"/>
              </a:buClr>
              <a:buFont typeface="Courier New" panose="02070309020205020404" pitchFamily="49" charset="0"/>
              <a:buChar char="o"/>
            </a:pPr>
            <a:endParaRPr lang="en-US" sz="1900" dirty="0" smtClean="0">
              <a:solidFill>
                <a:srgbClr val="002060"/>
              </a:solidFill>
              <a:latin typeface="Franklin Gothic Demi" panose="020B0703020102020204" pitchFamily="34" charset="0"/>
            </a:endParaRPr>
          </a:p>
          <a:p>
            <a:pPr marL="342900" indent="-342900">
              <a:buClr>
                <a:srgbClr val="FDBA7A"/>
              </a:buClr>
              <a:buFont typeface="Courier New" panose="02070309020205020404" pitchFamily="49" charset="0"/>
              <a:buChar char="o"/>
            </a:pPr>
            <a:r>
              <a:rPr lang="en-US" sz="1900" dirty="0" smtClean="0">
                <a:solidFill>
                  <a:srgbClr val="002060"/>
                </a:solidFill>
                <a:latin typeface="Franklin Gothic Demi" panose="020B0703020102020204" pitchFamily="34" charset="0"/>
              </a:rPr>
              <a:t>Pre-Qualification </a:t>
            </a:r>
            <a:r>
              <a:rPr lang="en-US" sz="1900" dirty="0">
                <a:solidFill>
                  <a:srgbClr val="002060"/>
                </a:solidFill>
                <a:latin typeface="Franklin Gothic Demi" panose="020B0703020102020204" pitchFamily="34" charset="0"/>
              </a:rPr>
              <a:t>and Proposal Submission</a:t>
            </a:r>
          </a:p>
          <a:p>
            <a:pPr marL="342900" indent="-342900">
              <a:buClr>
                <a:srgbClr val="FDBA7A"/>
              </a:buClr>
              <a:buFont typeface="Courier New" panose="02070309020205020404" pitchFamily="49" charset="0"/>
              <a:buChar char="o"/>
            </a:pPr>
            <a:endParaRPr lang="en-US" sz="1900" dirty="0">
              <a:solidFill>
                <a:srgbClr val="002060"/>
              </a:solidFill>
              <a:latin typeface="Franklin Gothic Demi" panose="020B0703020102020204" pitchFamily="34" charset="0"/>
            </a:endParaRPr>
          </a:p>
          <a:p>
            <a:pPr marL="342900" indent="-342900">
              <a:buClr>
                <a:srgbClr val="FDBA7A"/>
              </a:buClr>
              <a:buFont typeface="Courier New" panose="02070309020205020404" pitchFamily="49" charset="0"/>
              <a:buChar char="o"/>
            </a:pPr>
            <a:r>
              <a:rPr lang="en-US" sz="1900" dirty="0" smtClean="0">
                <a:solidFill>
                  <a:srgbClr val="002060"/>
                </a:solidFill>
                <a:latin typeface="Franklin Gothic Demi" panose="020B0703020102020204" pitchFamily="34" charset="0"/>
              </a:rPr>
              <a:t>Program </a:t>
            </a:r>
            <a:r>
              <a:rPr lang="en-US" sz="1900" dirty="0">
                <a:solidFill>
                  <a:srgbClr val="002060"/>
                </a:solidFill>
                <a:latin typeface="Franklin Gothic Demi" panose="020B0703020102020204" pitchFamily="34" charset="0"/>
              </a:rPr>
              <a:t>Background and Expectations</a:t>
            </a:r>
          </a:p>
          <a:p>
            <a:pPr marL="342900" indent="-342900">
              <a:buClr>
                <a:srgbClr val="FDBA7A"/>
              </a:buClr>
              <a:buFont typeface="Courier New" panose="02070309020205020404" pitchFamily="49" charset="0"/>
              <a:buChar char="o"/>
            </a:pPr>
            <a:endParaRPr lang="en-US" sz="1900" dirty="0">
              <a:solidFill>
                <a:srgbClr val="002060"/>
              </a:solidFill>
              <a:latin typeface="Franklin Gothic Demi" panose="020B0703020102020204" pitchFamily="34" charset="0"/>
            </a:endParaRPr>
          </a:p>
          <a:p>
            <a:pPr marL="342900" indent="-342900">
              <a:buClr>
                <a:srgbClr val="FDBA7A"/>
              </a:buClr>
              <a:buFont typeface="Courier New" panose="02070309020205020404" pitchFamily="49" charset="0"/>
              <a:buChar char="o"/>
            </a:pPr>
            <a:r>
              <a:rPr lang="en-US" sz="1900" dirty="0">
                <a:solidFill>
                  <a:srgbClr val="002060"/>
                </a:solidFill>
                <a:latin typeface="Franklin Gothic Demi" panose="020B0703020102020204" pitchFamily="34" charset="0"/>
              </a:rPr>
              <a:t>Post Award Requirements</a:t>
            </a:r>
          </a:p>
          <a:p>
            <a:pPr marL="342900" indent="-342900">
              <a:buClr>
                <a:srgbClr val="FDBA7A"/>
              </a:buClr>
              <a:buFont typeface="Courier New" panose="02070309020205020404" pitchFamily="49" charset="0"/>
              <a:buChar char="o"/>
            </a:pPr>
            <a:endParaRPr lang="en-US" sz="1900" dirty="0">
              <a:solidFill>
                <a:srgbClr val="002060"/>
              </a:solidFill>
              <a:latin typeface="Franklin Gothic Demi" panose="020B0703020102020204" pitchFamily="34" charset="0"/>
            </a:endParaRPr>
          </a:p>
          <a:p>
            <a:pPr marL="342900" indent="-342900">
              <a:buClr>
                <a:srgbClr val="FDBA7A"/>
              </a:buClr>
              <a:buFont typeface="Courier New" panose="02070309020205020404" pitchFamily="49" charset="0"/>
              <a:buChar char="o"/>
            </a:pPr>
            <a:r>
              <a:rPr lang="en-US" sz="1900" dirty="0">
                <a:solidFill>
                  <a:srgbClr val="002060"/>
                </a:solidFill>
                <a:latin typeface="Franklin Gothic Demi" panose="020B0703020102020204" pitchFamily="34" charset="0"/>
              </a:rPr>
              <a:t>Question and Answer Session</a:t>
            </a:r>
          </a:p>
          <a:p>
            <a:pPr marL="342900" indent="-342900">
              <a:buClr>
                <a:srgbClr val="FDBA7A"/>
              </a:buClr>
              <a:buFont typeface="Courier New" panose="02070309020205020404" pitchFamily="49" charset="0"/>
              <a:buChar char="o"/>
            </a:pPr>
            <a:endParaRPr lang="en-US" sz="1900" dirty="0">
              <a:solidFill>
                <a:srgbClr val="002060"/>
              </a:solidFill>
              <a:latin typeface="Franklin Gothic Demi" panose="020B0703020102020204" pitchFamily="34" charset="0"/>
            </a:endParaRP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spTree>
    <p:extLst>
      <p:ext uri="{BB962C8B-B14F-4D97-AF65-F5344CB8AC3E}">
        <p14:creationId xmlns:p14="http://schemas.microsoft.com/office/powerpoint/2010/main" val="208652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0" y="10"/>
            <a:ext cx="9149368" cy="6857990"/>
          </a:xfrm>
          <a:prstGeom prst="rect">
            <a:avLst/>
          </a:prstGeom>
        </p:spPr>
      </p:pic>
      <p:sp>
        <p:nvSpPr>
          <p:cNvPr id="8" name="Title 8"/>
          <p:cNvSpPr>
            <a:spLocks noGrp="1"/>
          </p:cNvSpPr>
          <p:nvPr>
            <p:ph type="title"/>
          </p:nvPr>
        </p:nvSpPr>
        <p:spPr>
          <a:xfrm>
            <a:off x="116607" y="274771"/>
            <a:ext cx="8836134" cy="1143000"/>
          </a:xfrm>
        </p:spPr>
        <p:txBody>
          <a:bodyPr>
            <a:noAutofit/>
          </a:bodyPr>
          <a:lstStyle/>
          <a:p>
            <a:r>
              <a:rPr lang="en-US" sz="4800" dirty="0">
                <a:solidFill>
                  <a:srgbClr val="FDBA7A"/>
                </a:solidFill>
                <a:latin typeface="Franklin Gothic Demi" panose="020B0703020102020204" pitchFamily="34" charset="0"/>
              </a:rPr>
              <a:t>Post Award Requirements</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sp>
        <p:nvSpPr>
          <p:cNvPr id="16" name="TextBox 15"/>
          <p:cNvSpPr txBox="1"/>
          <p:nvPr/>
        </p:nvSpPr>
        <p:spPr>
          <a:xfrm>
            <a:off x="219729" y="2247158"/>
            <a:ext cx="6381111" cy="1795586"/>
          </a:xfrm>
          <a:prstGeom prst="rect">
            <a:avLst/>
          </a:prstGeom>
        </p:spPr>
        <p:txBody>
          <a:bodyPr vert="horz" wrap="square" lIns="91440" tIns="45720" rIns="91440" bIns="45720" rtlCol="0" anchor="t">
            <a:noAutofit/>
          </a:bodyPr>
          <a:lstStyle/>
          <a:p>
            <a:pPr lvl="0">
              <a:buClr>
                <a:srgbClr val="FFC761"/>
              </a:buClr>
            </a:pPr>
            <a:r>
              <a:rPr lang="en-US" altLang="en-US" sz="1600" b="1" dirty="0">
                <a:solidFill>
                  <a:srgbClr val="FF9300"/>
                </a:solidFill>
                <a:latin typeface="Franklin Gothic Demi" panose="020B0703020102020204" pitchFamily="34" charset="0"/>
              </a:rPr>
              <a:t>Responsibility Determination</a:t>
            </a:r>
          </a:p>
          <a:p>
            <a:pPr>
              <a:buClr>
                <a:srgbClr val="FFC761"/>
              </a:buClr>
            </a:pPr>
            <a:r>
              <a:rPr lang="en-US" sz="1400" dirty="0">
                <a:solidFill>
                  <a:srgbClr val="002060"/>
                </a:solidFill>
                <a:latin typeface="Franklin Gothic Demi" panose="020B0703020102020204" pitchFamily="34" charset="0"/>
              </a:rPr>
              <a:t>	</a:t>
            </a:r>
            <a:r>
              <a:rPr lang="en-US" sz="1450" dirty="0">
                <a:solidFill>
                  <a:srgbClr val="002060"/>
                </a:solidFill>
                <a:latin typeface="Franklin Gothic Demi" panose="020B0703020102020204" pitchFamily="34" charset="0"/>
              </a:rPr>
              <a:t>Please be advised that it is a requirement for all contractors to be 	determined responsible in the Post Award phase.  Therefore, please 	make sure your Charities filings are current and ensure that any 	outstanding liens or adverse information has been resolved. 	Unresolved issues often cause significant delays in the post award 	process.</a:t>
            </a:r>
          </a:p>
          <a:p>
            <a:pPr>
              <a:buClr>
                <a:srgbClr val="FFC761"/>
              </a:buClr>
            </a:pPr>
            <a:endParaRPr lang="en-US" altLang="en-US" sz="700" b="1" dirty="0">
              <a:solidFill>
                <a:srgbClr val="FF9300"/>
              </a:solidFill>
              <a:latin typeface="Futura Bk"/>
            </a:endParaRPr>
          </a:p>
          <a:p>
            <a:pPr>
              <a:buClr>
                <a:srgbClr val="FFC761"/>
              </a:buClr>
            </a:pPr>
            <a:r>
              <a:rPr lang="en-US" altLang="en-US" sz="1600" b="1" dirty="0">
                <a:solidFill>
                  <a:srgbClr val="FF9300"/>
                </a:solidFill>
                <a:latin typeface="Franklin Gothic Demi" panose="020B0703020102020204" pitchFamily="34" charset="0"/>
              </a:rPr>
              <a:t>NYC Liability Insurance Requirement</a:t>
            </a:r>
          </a:p>
          <a:p>
            <a:pPr marL="285750" indent="-285750">
              <a:buClr>
                <a:srgbClr val="FFC761"/>
              </a:buClr>
              <a:buFont typeface="Courier New" panose="02070309020205020404" pitchFamily="49" charset="0"/>
              <a:buChar char="o"/>
            </a:pPr>
            <a:r>
              <a:rPr lang="en-US" altLang="en-US" sz="1450" dirty="0">
                <a:solidFill>
                  <a:srgbClr val="002060"/>
                </a:solidFill>
                <a:latin typeface="Franklin Gothic Demi" panose="020B0703020102020204" pitchFamily="34" charset="0"/>
              </a:rPr>
              <a:t>Commercial General Liability</a:t>
            </a:r>
          </a:p>
          <a:p>
            <a:pPr marL="285750" indent="-285750">
              <a:buClr>
                <a:srgbClr val="FFC761"/>
              </a:buClr>
              <a:buFont typeface="Courier New" panose="02070309020205020404" pitchFamily="49" charset="0"/>
              <a:buChar char="o"/>
            </a:pPr>
            <a:r>
              <a:rPr lang="en-US" altLang="en-US" sz="1450" dirty="0">
                <a:solidFill>
                  <a:srgbClr val="002060"/>
                </a:solidFill>
                <a:latin typeface="Franklin Gothic Demi" panose="020B0703020102020204" pitchFamily="34" charset="0"/>
              </a:rPr>
              <a:t>Motor Vehicle Liability (if applicable) </a:t>
            </a:r>
          </a:p>
          <a:p>
            <a:pPr marL="285750" indent="-285750">
              <a:buClr>
                <a:srgbClr val="FFC761"/>
              </a:buClr>
              <a:buFont typeface="Courier New" panose="02070309020205020404" pitchFamily="49" charset="0"/>
              <a:buChar char="o"/>
            </a:pPr>
            <a:r>
              <a:rPr lang="en-US" altLang="en-US" sz="1450" dirty="0">
                <a:solidFill>
                  <a:srgbClr val="002060"/>
                </a:solidFill>
                <a:latin typeface="Franklin Gothic Demi" panose="020B0703020102020204" pitchFamily="34" charset="0"/>
              </a:rPr>
              <a:t>Workers’ compensation </a:t>
            </a:r>
            <a:endParaRPr lang="en-US" sz="1450" dirty="0">
              <a:solidFill>
                <a:srgbClr val="002060"/>
              </a:solidFill>
              <a:latin typeface="Franklin Gothic Demi" panose="020B0703020102020204" pitchFamily="34" charset="0"/>
            </a:endParaRPr>
          </a:p>
          <a:p>
            <a:pPr>
              <a:buClr>
                <a:srgbClr val="FFC761"/>
              </a:buClr>
              <a:defRPr/>
            </a:pPr>
            <a:r>
              <a:rPr lang="en-US" altLang="en-US" sz="1450" dirty="0">
                <a:solidFill>
                  <a:srgbClr val="002060"/>
                </a:solidFill>
                <a:latin typeface="Franklin Gothic Demi" panose="020B0703020102020204" pitchFamily="34" charset="0"/>
              </a:rPr>
              <a:t>An original certificate of insurance naming the City of New York, together with its officials and employees, as an additional insured. </a:t>
            </a:r>
          </a:p>
          <a:p>
            <a:pPr>
              <a:buClr>
                <a:srgbClr val="FFC761"/>
              </a:buClr>
              <a:defRPr/>
            </a:pPr>
            <a:endParaRPr lang="en-US" altLang="en-US" sz="1450" dirty="0">
              <a:solidFill>
                <a:srgbClr val="002060"/>
              </a:solidFill>
              <a:latin typeface="Franklin Gothic Demi" panose="020B0703020102020204" pitchFamily="34" charset="0"/>
            </a:endParaRPr>
          </a:p>
          <a:p>
            <a:pPr>
              <a:buClr>
                <a:srgbClr val="FFC761"/>
              </a:buClr>
              <a:defRPr/>
            </a:pPr>
            <a:r>
              <a:rPr lang="en-US" altLang="en-US" sz="1450" dirty="0">
                <a:solidFill>
                  <a:srgbClr val="002060"/>
                </a:solidFill>
                <a:latin typeface="Franklin Gothic Demi" panose="020B0703020102020204" pitchFamily="34" charset="0"/>
              </a:rPr>
              <a:t>DYCD will not be able to proceed with processing an awarded contract until it has obtained proof of the necessary insurance coverage.</a:t>
            </a:r>
          </a:p>
          <a:p>
            <a:pPr>
              <a:buClr>
                <a:srgbClr val="FFC761"/>
              </a:buClr>
            </a:pPr>
            <a:endParaRPr lang="en-US" altLang="en-US" sz="1400" dirty="0">
              <a:solidFill>
                <a:prstClr val="black"/>
              </a:solidFill>
              <a:latin typeface="Futura Bk"/>
            </a:endParaRPr>
          </a:p>
          <a:p>
            <a:pPr lvl="0">
              <a:buClr>
                <a:srgbClr val="FFC761"/>
              </a:buClr>
            </a:pPr>
            <a:endParaRPr lang="en-US" sz="1400" dirty="0">
              <a:solidFill>
                <a:srgbClr val="002060"/>
              </a:solidFill>
              <a:latin typeface="Franklin Gothic Demi" panose="020B0703020102020204" pitchFamily="34" charset="0"/>
            </a:endParaRPr>
          </a:p>
        </p:txBody>
      </p:sp>
      <p:pic>
        <p:nvPicPr>
          <p:cNvPr id="3" name="Picture 2"/>
          <p:cNvPicPr>
            <a:picLocks/>
          </p:cNvPicPr>
          <p:nvPr/>
        </p:nvPicPr>
        <p:blipFill>
          <a:blip r:embed="rId5"/>
          <a:stretch>
            <a:fillRect/>
          </a:stretch>
        </p:blipFill>
        <p:spPr>
          <a:xfrm>
            <a:off x="7448400" y="2247158"/>
            <a:ext cx="1246094" cy="1174383"/>
          </a:xfrm>
          <a:prstGeom prst="rect">
            <a:avLst/>
          </a:prstGeom>
        </p:spPr>
      </p:pic>
    </p:spTree>
    <p:extLst>
      <p:ext uri="{BB962C8B-B14F-4D97-AF65-F5344CB8AC3E}">
        <p14:creationId xmlns:p14="http://schemas.microsoft.com/office/powerpoint/2010/main" val="376934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0" y="10"/>
            <a:ext cx="9149368" cy="6857990"/>
          </a:xfrm>
          <a:prstGeom prst="rect">
            <a:avLst/>
          </a:prstGeom>
        </p:spPr>
      </p:pic>
      <p:sp>
        <p:nvSpPr>
          <p:cNvPr id="8" name="Title 8"/>
          <p:cNvSpPr>
            <a:spLocks noGrp="1"/>
          </p:cNvSpPr>
          <p:nvPr>
            <p:ph type="title"/>
          </p:nvPr>
        </p:nvSpPr>
        <p:spPr>
          <a:xfrm>
            <a:off x="116607" y="274771"/>
            <a:ext cx="8836134" cy="1143000"/>
          </a:xfrm>
        </p:spPr>
        <p:txBody>
          <a:bodyPr>
            <a:noAutofit/>
          </a:bodyPr>
          <a:lstStyle/>
          <a:p>
            <a:r>
              <a:rPr lang="en-US" sz="4800" dirty="0">
                <a:solidFill>
                  <a:srgbClr val="FDBA7A"/>
                </a:solidFill>
                <a:latin typeface="Franklin Gothic Demi" panose="020B0703020102020204" pitchFamily="34" charset="0"/>
              </a:rPr>
              <a:t>Important Information </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sp>
        <p:nvSpPr>
          <p:cNvPr id="16" name="TextBox 15"/>
          <p:cNvSpPr txBox="1"/>
          <p:nvPr/>
        </p:nvSpPr>
        <p:spPr>
          <a:xfrm>
            <a:off x="219729" y="2247158"/>
            <a:ext cx="6381111" cy="1795586"/>
          </a:xfrm>
          <a:prstGeom prst="rect">
            <a:avLst/>
          </a:prstGeom>
        </p:spPr>
        <p:txBody>
          <a:bodyPr vert="horz" wrap="square" lIns="91440" tIns="45720" rIns="91440" bIns="45720" rtlCol="0" anchor="t">
            <a:noAutofit/>
          </a:bodyPr>
          <a:lstStyle/>
          <a:p>
            <a:pPr lvl="0">
              <a:buClr>
                <a:srgbClr val="FFC761"/>
              </a:buClr>
            </a:pPr>
            <a:endParaRPr lang="en-US" altLang="en-US" sz="1400" b="1" dirty="0">
              <a:solidFill>
                <a:srgbClr val="000000"/>
              </a:solidFill>
              <a:latin typeface="Arial Black" panose="020B0A04020102020204" pitchFamily="34" charset="0"/>
              <a:cs typeface="Arial" panose="020B0604020202020204" pitchFamily="34" charset="0"/>
            </a:endParaRPr>
          </a:p>
          <a:p>
            <a:pPr>
              <a:buClr>
                <a:srgbClr val="FFC761"/>
              </a:buClr>
            </a:pPr>
            <a:endParaRPr lang="en-US" altLang="en-US" sz="1400" dirty="0">
              <a:solidFill>
                <a:prstClr val="black"/>
              </a:solidFill>
              <a:latin typeface="Futura Bk"/>
            </a:endParaRPr>
          </a:p>
          <a:p>
            <a:pPr lvl="0">
              <a:buClr>
                <a:srgbClr val="FFC761"/>
              </a:buClr>
            </a:pPr>
            <a:endParaRPr lang="en-US" sz="1400" dirty="0">
              <a:solidFill>
                <a:srgbClr val="002060"/>
              </a:solidFill>
              <a:latin typeface="Franklin Gothic Demi" panose="020B0703020102020204" pitchFamily="34" charset="0"/>
            </a:endParaRPr>
          </a:p>
        </p:txBody>
      </p:sp>
      <p:sp>
        <p:nvSpPr>
          <p:cNvPr id="2" name="Rectangle 1"/>
          <p:cNvSpPr/>
          <p:nvPr/>
        </p:nvSpPr>
        <p:spPr>
          <a:xfrm>
            <a:off x="219729" y="2071520"/>
            <a:ext cx="8591033" cy="4124206"/>
          </a:xfrm>
          <a:prstGeom prst="rect">
            <a:avLst/>
          </a:prstGeom>
        </p:spPr>
        <p:txBody>
          <a:bodyPr wrap="square">
            <a:spAutoFit/>
          </a:bodyPr>
          <a:lstStyle/>
          <a:p>
            <a:pPr lvl="0">
              <a:buClr>
                <a:srgbClr val="FFC761"/>
              </a:buClr>
            </a:pPr>
            <a:endParaRPr lang="en-US" sz="2400" b="1" dirty="0">
              <a:solidFill>
                <a:srgbClr val="002060"/>
              </a:solidFill>
              <a:latin typeface="Franklin Gothic Demi" panose="020B0703020102020204" pitchFamily="34" charset="0"/>
            </a:endParaRPr>
          </a:p>
          <a:p>
            <a:pPr lvl="0">
              <a:buClr>
                <a:srgbClr val="FFC761"/>
              </a:buClr>
            </a:pPr>
            <a:r>
              <a:rPr lang="en-US" sz="2800" b="1" dirty="0">
                <a:solidFill>
                  <a:srgbClr val="FF9300"/>
                </a:solidFill>
                <a:latin typeface="Franklin Gothic Demi" panose="020B0703020102020204" pitchFamily="34" charset="0"/>
              </a:rPr>
              <a:t>MWBE Participation </a:t>
            </a:r>
          </a:p>
          <a:p>
            <a:pPr>
              <a:buClr>
                <a:srgbClr val="FFC761"/>
              </a:buClr>
            </a:pPr>
            <a:r>
              <a:rPr lang="en-US" altLang="en-US" sz="2400" dirty="0">
                <a:solidFill>
                  <a:srgbClr val="002060"/>
                </a:solidFill>
                <a:latin typeface="Franklin Gothic Demi" panose="020B0703020102020204" pitchFamily="34" charset="0"/>
              </a:rPr>
              <a:t>DYCD encourages MWBE participation and recommends the utilization of certified MWBEs </a:t>
            </a:r>
          </a:p>
          <a:p>
            <a:pPr>
              <a:buClr>
                <a:srgbClr val="FFC761"/>
              </a:buClr>
            </a:pPr>
            <a:endParaRPr lang="en-US" altLang="en-US" sz="3200" dirty="0">
              <a:ea typeface="Arial" charset="0"/>
              <a:cs typeface="Times New Roman" pitchFamily="18" charset="0"/>
            </a:endParaRPr>
          </a:p>
          <a:p>
            <a:pPr>
              <a:buClr>
                <a:srgbClr val="FFC761"/>
              </a:buClr>
            </a:pPr>
            <a:r>
              <a:rPr lang="en-US" altLang="en-US" sz="2800" b="1" dirty="0">
                <a:solidFill>
                  <a:srgbClr val="FF9300"/>
                </a:solidFill>
                <a:latin typeface="Franklin Gothic Demi" panose="020B0703020102020204" pitchFamily="34" charset="0"/>
              </a:rPr>
              <a:t>Posting </a:t>
            </a:r>
          </a:p>
          <a:p>
            <a:pPr>
              <a:buClr>
                <a:srgbClr val="FFC761"/>
              </a:buClr>
            </a:pPr>
            <a:r>
              <a:rPr lang="en-US" altLang="en-US" sz="2400" dirty="0">
                <a:solidFill>
                  <a:srgbClr val="002060"/>
                </a:solidFill>
                <a:latin typeface="Franklin Gothic Demi" panose="020B0703020102020204" pitchFamily="34" charset="0"/>
              </a:rPr>
              <a:t>Transcript, presentation and attendance rosters will be posted to DYCD website for viewing</a:t>
            </a:r>
          </a:p>
          <a:p>
            <a:pPr>
              <a:buClr>
                <a:srgbClr val="FFC761"/>
              </a:buClr>
            </a:pPr>
            <a:endParaRPr lang="en-US" altLang="en-US" dirty="0">
              <a:ea typeface="Arial" charset="0"/>
              <a:cs typeface="Times New Roman" pitchFamily="18" charset="0"/>
            </a:endParaRPr>
          </a:p>
          <a:p>
            <a:pPr>
              <a:buClr>
                <a:srgbClr val="FFC761"/>
              </a:buClr>
            </a:pPr>
            <a:endParaRPr lang="en-US" altLang="en-US" dirty="0">
              <a:ea typeface="Arial" charset="0"/>
              <a:cs typeface="Times New Roman" pitchFamily="18" charset="0"/>
            </a:endParaRPr>
          </a:p>
          <a:p>
            <a:pPr>
              <a:buClr>
                <a:srgbClr val="FFC761"/>
              </a:buClr>
            </a:pPr>
            <a:endParaRPr lang="en-US" altLang="en-US" dirty="0">
              <a:ea typeface="Arial" charset="0"/>
              <a:cs typeface="Times New Roman" pitchFamily="18" charset="0"/>
            </a:endParaRPr>
          </a:p>
        </p:txBody>
      </p:sp>
    </p:spTree>
    <p:extLst>
      <p:ext uri="{BB962C8B-B14F-4D97-AF65-F5344CB8AC3E}">
        <p14:creationId xmlns:p14="http://schemas.microsoft.com/office/powerpoint/2010/main" val="3453360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a:stretch/>
        </p:blipFill>
        <p:spPr>
          <a:xfrm>
            <a:off x="20" y="0"/>
            <a:ext cx="9143980" cy="6857990"/>
          </a:xfrm>
          <a:prstGeom prst="rect">
            <a:avLst/>
          </a:prstGeom>
        </p:spPr>
      </p:pic>
      <p:sp>
        <p:nvSpPr>
          <p:cNvPr id="6" name="TextBox 5"/>
          <p:cNvSpPr txBox="1"/>
          <p:nvPr/>
        </p:nvSpPr>
        <p:spPr>
          <a:xfrm>
            <a:off x="10679545" y="1512455"/>
            <a:ext cx="184666" cy="369332"/>
          </a:xfrm>
          <a:prstGeom prst="rect">
            <a:avLst/>
          </a:prstGeom>
          <a:noFill/>
        </p:spPr>
        <p:txBody>
          <a:bodyPr wrap="none" rtlCol="0">
            <a:spAutoFit/>
          </a:bodyPr>
          <a:lstStyle/>
          <a:p>
            <a:endParaRPr lang="en-US" dirty="0"/>
          </a:p>
        </p:txBody>
      </p:sp>
      <p:sp>
        <p:nvSpPr>
          <p:cNvPr id="5" name="Title 8"/>
          <p:cNvSpPr txBox="1">
            <a:spLocks/>
          </p:cNvSpPr>
          <p:nvPr/>
        </p:nvSpPr>
        <p:spPr>
          <a:xfrm>
            <a:off x="457190" y="1546893"/>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8000" dirty="0">
                <a:solidFill>
                  <a:srgbClr val="FDBA7A"/>
                </a:solidFill>
                <a:latin typeface="Franklin Gothic Demi" panose="020B0703020102020204" pitchFamily="34" charset="0"/>
              </a:rPr>
              <a:t>Question and Answer Session</a:t>
            </a:r>
          </a:p>
        </p:txBody>
      </p:sp>
    </p:spTree>
    <p:extLst>
      <p:ext uri="{BB962C8B-B14F-4D97-AF65-F5344CB8AC3E}">
        <p14:creationId xmlns:p14="http://schemas.microsoft.com/office/powerpoint/2010/main" val="92307260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785BF"/>
        </a:solidFill>
        <a:effectLst/>
      </p:bgPr>
    </p:bg>
    <p:spTree>
      <p:nvGrpSpPr>
        <p:cNvPr id="1" name=""/>
        <p:cNvGrpSpPr/>
        <p:nvPr/>
      </p:nvGrpSpPr>
      <p:grpSpPr>
        <a:xfrm>
          <a:off x="0" y="0"/>
          <a:ext cx="0" cy="0"/>
          <a:chOff x="0" y="0"/>
          <a:chExt cx="0" cy="0"/>
        </a:xfrm>
      </p:grpSpPr>
      <p:sp>
        <p:nvSpPr>
          <p:cNvPr id="25" name="Freeform: Shape 16">
            <a:extLst>
              <a:ext uri="{FF2B5EF4-FFF2-40B4-BE49-F238E27FC236}">
                <a16:creationId xmlns="" xmlns:a16="http://schemas.microsoft.com/office/drawing/2014/main" id="{31103AB2-C090-458F-B752-294F23AFA8AD}"/>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64426" y="-4331"/>
            <a:ext cx="2579574"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Shape 18">
            <a:extLst>
              <a:ext uri="{FF2B5EF4-FFF2-40B4-BE49-F238E27FC236}">
                <a16:creationId xmlns="" xmlns:a16="http://schemas.microsoft.com/office/drawing/2014/main" id="{F6E384F5-137A-40B1-97F0-694CC6ECD59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113091"/>
            <a:ext cx="2798064"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0">
            <a:extLst>
              <a:ext uri="{FF2B5EF4-FFF2-40B4-BE49-F238E27FC236}">
                <a16:creationId xmlns="" xmlns:a16="http://schemas.microsoft.com/office/drawing/2014/main" id="{9DBC4630-03DA-474F-BBCB-BA3AE6B317A4}"/>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486" y="-4332"/>
            <a:ext cx="3182112"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2">
            <a:extLst>
              <a:ext uri="{FF2B5EF4-FFF2-40B4-BE49-F238E27FC236}">
                <a16:creationId xmlns="" xmlns:a16="http://schemas.microsoft.com/office/drawing/2014/main" id="{78418A25-6EAC-4140-BFE6-284E1925B5EE}"/>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10459" y="615908"/>
            <a:ext cx="2386584"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722" r="4636" b="-4"/>
          <a:stretch/>
        </p:blipFill>
        <p:spPr>
          <a:xfrm>
            <a:off x="4088376" y="457200"/>
            <a:ext cx="2288353" cy="3385210"/>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2638" r="20551" b="1"/>
          <a:stretch/>
        </p:blipFill>
        <p:spPr>
          <a:xfrm>
            <a:off x="6650966" y="-4331"/>
            <a:ext cx="2467155"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53074" r="5826" b="-1"/>
          <a:stretch/>
        </p:blipFill>
        <p:spPr>
          <a:xfrm>
            <a:off x="20" y="2279205"/>
            <a:ext cx="267345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0" name="TextBox 9"/>
          <p:cNvSpPr txBox="1"/>
          <p:nvPr/>
        </p:nvSpPr>
        <p:spPr>
          <a:xfrm>
            <a:off x="3017005" y="4551788"/>
            <a:ext cx="5196079" cy="1363215"/>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9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p:cNvSpPr txBox="1"/>
          <p:nvPr/>
        </p:nvSpPr>
        <p:spPr>
          <a:xfrm>
            <a:off x="3103269" y="4280110"/>
            <a:ext cx="5196079" cy="1363215"/>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rPr>
              <a:t>THANK</a:t>
            </a:r>
            <a:r>
              <a:rPr kumimoji="0" lang="en-US" sz="4000" b="0" i="0" u="none" strike="noStrike" kern="1200" cap="none" spc="0" normalizeH="0" noProof="0" dirty="0">
                <a:ln>
                  <a:noFill/>
                </a:ln>
                <a:solidFill>
                  <a:srgbClr val="FFFFFF"/>
                </a:solidFill>
                <a:effectLst/>
                <a:uLnTx/>
                <a:uFillTx/>
                <a:latin typeface="Franklin Gothic Demi" panose="020B0703020102020204" pitchFamily="34" charset="0"/>
                <a:ea typeface="+mn-ea"/>
                <a:cs typeface="+mn-cs"/>
              </a:rPr>
              <a:t> YOU!</a:t>
            </a:r>
            <a:endParaRPr kumimoji="0" lang="en-US" sz="4000" b="0" i="0" u="none" strike="noStrike" kern="1200" cap="none" spc="0" normalizeH="0" baseline="0" noProof="0" dirty="0">
              <a:ln>
                <a:noFill/>
              </a:ln>
              <a:solidFill>
                <a:srgbClr val="FFFFFF"/>
              </a:solidFill>
              <a:effectLst/>
              <a:uLnTx/>
              <a:uFillTx/>
              <a:latin typeface="Franklin Gothic Demi" panose="020B0703020102020204" pitchFamily="34" charset="0"/>
              <a:ea typeface="+mn-ea"/>
              <a:cs typeface="+mn-cs"/>
            </a:endParaRPr>
          </a:p>
        </p:txBody>
      </p:sp>
      <p:pic>
        <p:nvPicPr>
          <p:cNvPr id="15" name="Picture 14"/>
          <p:cNvPicPr>
            <a:picLocks noChangeAspect="1"/>
          </p:cNvPicPr>
          <p:nvPr/>
        </p:nvPicPr>
        <p:blipFill>
          <a:blip r:embed="rId6"/>
          <a:stretch>
            <a:fillRect/>
          </a:stretch>
        </p:blipFill>
        <p:spPr>
          <a:xfrm>
            <a:off x="7417248" y="5604452"/>
            <a:ext cx="1591672" cy="1121405"/>
          </a:xfrm>
          <a:prstGeom prst="rect">
            <a:avLst/>
          </a:prstGeom>
        </p:spPr>
      </p:pic>
      <p:sp>
        <p:nvSpPr>
          <p:cNvPr id="23" name="Oval 22"/>
          <p:cNvSpPr/>
          <p:nvPr/>
        </p:nvSpPr>
        <p:spPr>
          <a:xfrm>
            <a:off x="904866" y="-2131325"/>
            <a:ext cx="3021902" cy="4520450"/>
          </a:xfrm>
          <a:prstGeom prst="ellipse">
            <a:avLst/>
          </a:prstGeom>
          <a:gradFill>
            <a:gsLst>
              <a:gs pos="0">
                <a:srgbClr val="FDBD3B"/>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p:cNvPicPr>
            <a:picLocks noChangeAspect="1"/>
          </p:cNvPicPr>
          <p:nvPr/>
        </p:nvPicPr>
        <p:blipFill>
          <a:blip r:embed="rId7"/>
          <a:stretch>
            <a:fillRect/>
          </a:stretch>
        </p:blipFill>
        <p:spPr>
          <a:xfrm>
            <a:off x="1020190" y="352358"/>
            <a:ext cx="2794334" cy="931444"/>
          </a:xfrm>
          <a:prstGeom prst="rect">
            <a:avLst/>
          </a:prstGeom>
        </p:spPr>
      </p:pic>
    </p:spTree>
    <p:extLst>
      <p:ext uri="{BB962C8B-B14F-4D97-AF65-F5344CB8AC3E}">
        <p14:creationId xmlns:p14="http://schemas.microsoft.com/office/powerpoint/2010/main" val="77561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dirty="0">
                <a:solidFill>
                  <a:srgbClr val="FDBA7A"/>
                </a:solidFill>
                <a:latin typeface="Franklin Gothic Demi" panose="020B0703020102020204" pitchFamily="34" charset="0"/>
              </a:rPr>
              <a:t>RFP Timeline</a:t>
            </a:r>
          </a:p>
        </p:txBody>
      </p:sp>
      <p:sp>
        <p:nvSpPr>
          <p:cNvPr id="9" name="TextBox 8"/>
          <p:cNvSpPr txBox="1"/>
          <p:nvPr/>
        </p:nvSpPr>
        <p:spPr>
          <a:xfrm>
            <a:off x="457200" y="2315121"/>
            <a:ext cx="8229600" cy="3262432"/>
          </a:xfrm>
          <a:prstGeom prst="rect">
            <a:avLst/>
          </a:prstGeom>
          <a:noFill/>
        </p:spPr>
        <p:txBody>
          <a:bodyPr wrap="square" rtlCol="0">
            <a:spAutoFit/>
          </a:bodyPr>
          <a:lstStyle/>
          <a:p>
            <a:pPr marL="342900" indent="-342900">
              <a:buClr>
                <a:srgbClr val="FDBA7A"/>
              </a:buClr>
              <a:buFont typeface="Courier New" panose="02070309020205020404" pitchFamily="49" charset="0"/>
              <a:buChar char="o"/>
            </a:pPr>
            <a:r>
              <a:rPr lang="en-US" sz="2400" dirty="0">
                <a:solidFill>
                  <a:srgbClr val="002060"/>
                </a:solidFill>
                <a:latin typeface="Franklin Gothic Demi" panose="020B0703020102020204" pitchFamily="34" charset="0"/>
              </a:rPr>
              <a:t>Proposal Due Date: July 10, 2018 at 2pm</a:t>
            </a:r>
          </a:p>
          <a:p>
            <a:pPr marL="342900" indent="-342900">
              <a:buClr>
                <a:srgbClr val="FDBA7A"/>
              </a:buClr>
              <a:buFont typeface="Courier New" panose="02070309020205020404" pitchFamily="49" charset="0"/>
              <a:buChar char="o"/>
            </a:pPr>
            <a:endParaRPr lang="en-US" sz="2400" dirty="0">
              <a:solidFill>
                <a:srgbClr val="002060"/>
              </a:solidFill>
              <a:latin typeface="Franklin Gothic Demi" panose="020B0703020102020204" pitchFamily="34" charset="0"/>
            </a:endParaRPr>
          </a:p>
          <a:p>
            <a:pPr marL="342900" indent="-342900">
              <a:buClr>
                <a:srgbClr val="FDBA7A"/>
              </a:buClr>
              <a:buFont typeface="Courier New" panose="02070309020205020404" pitchFamily="49" charset="0"/>
              <a:buChar char="o"/>
            </a:pPr>
            <a:r>
              <a:rPr lang="en-US" sz="2400" dirty="0">
                <a:solidFill>
                  <a:srgbClr val="002060"/>
                </a:solidFill>
                <a:latin typeface="Franklin Gothic Demi" panose="020B0703020102020204" pitchFamily="34" charset="0"/>
              </a:rPr>
              <a:t>Anticipated Award Announcement Date: Late Fall 2018</a:t>
            </a:r>
          </a:p>
          <a:p>
            <a:pPr marL="342900" indent="-342900">
              <a:buClr>
                <a:srgbClr val="FDBA7A"/>
              </a:buClr>
              <a:buFont typeface="Courier New" panose="02070309020205020404" pitchFamily="49" charset="0"/>
              <a:buChar char="o"/>
            </a:pPr>
            <a:endParaRPr lang="en-US" sz="2400" dirty="0">
              <a:solidFill>
                <a:srgbClr val="002060"/>
              </a:solidFill>
              <a:latin typeface="Franklin Gothic Demi" panose="020B0703020102020204" pitchFamily="34" charset="0"/>
            </a:endParaRPr>
          </a:p>
          <a:p>
            <a:pPr marL="342900" indent="-342900">
              <a:buClr>
                <a:srgbClr val="FF9300"/>
              </a:buClr>
              <a:buFont typeface="Courier New" panose="02070309020205020404" pitchFamily="49" charset="0"/>
              <a:buChar char="o"/>
            </a:pPr>
            <a:r>
              <a:rPr lang="en-US" sz="2400" dirty="0">
                <a:solidFill>
                  <a:srgbClr val="002060"/>
                </a:solidFill>
                <a:latin typeface="Franklin Gothic Demi" panose="020B0703020102020204" pitchFamily="34" charset="0"/>
              </a:rPr>
              <a:t>Anticipated Contract Term: July 1, 2019 – June 30, 2023	</a:t>
            </a:r>
            <a:r>
              <a:rPr lang="en-US" sz="2000" dirty="0">
                <a:solidFill>
                  <a:srgbClr val="002060"/>
                </a:solidFill>
                <a:latin typeface="Franklin Gothic Demi" panose="020B0703020102020204" pitchFamily="34" charset="0"/>
              </a:rPr>
              <a:t>(with an Option to Renew for up to an additional 2 years)</a:t>
            </a:r>
          </a:p>
          <a:p>
            <a:pPr marL="342900" indent="-342900">
              <a:buClr>
                <a:srgbClr val="FDBA7A"/>
              </a:buClr>
              <a:buFont typeface="Courier New" panose="02070309020205020404" pitchFamily="49" charset="0"/>
              <a:buChar char="o"/>
            </a:pPr>
            <a:endParaRPr lang="en-US" sz="2400" dirty="0">
              <a:solidFill>
                <a:srgbClr val="002060"/>
              </a:solidFill>
              <a:latin typeface="Franklin Gothic Demi" panose="020B0703020102020204" pitchFamily="34" charset="0"/>
            </a:endParaRPr>
          </a:p>
          <a:p>
            <a:pPr marL="342900" indent="-342900">
              <a:buClr>
                <a:srgbClr val="FDBA7A"/>
              </a:buClr>
              <a:buFont typeface="Courier New" panose="02070309020205020404" pitchFamily="49" charset="0"/>
              <a:buChar char="o"/>
            </a:pPr>
            <a:r>
              <a:rPr lang="en-US" sz="2400" dirty="0">
                <a:solidFill>
                  <a:srgbClr val="002060"/>
                </a:solidFill>
                <a:latin typeface="Franklin Gothic Demi" panose="020B0703020102020204" pitchFamily="34" charset="0"/>
              </a:rPr>
              <a:t>Questions regarding RFP: </a:t>
            </a:r>
            <a:r>
              <a:rPr lang="en-US" sz="2400" dirty="0">
                <a:solidFill>
                  <a:srgbClr val="002060"/>
                </a:solidFill>
                <a:latin typeface="Franklin Gothic Demi" panose="020B0703020102020204" pitchFamily="34" charset="0"/>
                <a:hlinkClick r:id="rId3"/>
              </a:rPr>
              <a:t>RFPquestions@dycd.nyc.gov</a:t>
            </a:r>
            <a:r>
              <a:rPr lang="en-US" sz="2400" dirty="0">
                <a:solidFill>
                  <a:srgbClr val="002060"/>
                </a:solidFill>
                <a:latin typeface="Franklin Gothic Demi" panose="020B0703020102020204" pitchFamily="34" charset="0"/>
              </a:rPr>
              <a:t> </a:t>
            </a:r>
            <a:r>
              <a:rPr lang="en-US" sz="1600" dirty="0">
                <a:solidFill>
                  <a:srgbClr val="002060"/>
                </a:solidFill>
                <a:latin typeface="Franklin Gothic Demi" panose="020B0703020102020204" pitchFamily="34" charset="0"/>
              </a:rPr>
              <a:t>(</a:t>
            </a:r>
            <a:r>
              <a:rPr lang="en-US" sz="1400" dirty="0">
                <a:solidFill>
                  <a:srgbClr val="002060"/>
                </a:solidFill>
                <a:latin typeface="Franklin Gothic Demi" panose="020B0703020102020204" pitchFamily="34" charset="0"/>
              </a:rPr>
              <a:t>Must be received by July 2, 2018)</a:t>
            </a:r>
            <a:endParaRPr lang="en-US" sz="2000" dirty="0">
              <a:solidFill>
                <a:srgbClr val="002060"/>
              </a:solidFill>
              <a:latin typeface="Franklin Gothic Demi" panose="020B0703020102020204" pitchFamily="34" charset="0"/>
            </a:endParaRPr>
          </a:p>
        </p:txBody>
      </p:sp>
      <p:pic>
        <p:nvPicPr>
          <p:cNvPr id="10" name="Picture 9"/>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5">
            <a:duotone>
              <a:prstClr val="black"/>
              <a:schemeClr val="accent6">
                <a:tint val="45000"/>
                <a:satMod val="400000"/>
              </a:schemeClr>
            </a:duotone>
          </a:blip>
          <a:stretch>
            <a:fillRect/>
          </a:stretch>
        </p:blipFill>
        <p:spPr>
          <a:xfrm>
            <a:off x="116607" y="6100331"/>
            <a:ext cx="987574" cy="695791"/>
          </a:xfrm>
          <a:prstGeom prst="rect">
            <a:avLst/>
          </a:prstGeom>
        </p:spPr>
      </p:pic>
    </p:spTree>
    <p:extLst>
      <p:ext uri="{BB962C8B-B14F-4D97-AF65-F5344CB8AC3E}">
        <p14:creationId xmlns:p14="http://schemas.microsoft.com/office/powerpoint/2010/main" val="283268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sz="4000" dirty="0">
                <a:solidFill>
                  <a:srgbClr val="FDBA7A"/>
                </a:solidFill>
                <a:latin typeface="Franklin Gothic Demi" panose="020B0703020102020204" pitchFamily="34" charset="0"/>
              </a:rPr>
              <a:t>Anticipated Total Funding</a:t>
            </a:r>
            <a:br>
              <a:rPr lang="en-US" sz="4000" dirty="0">
                <a:solidFill>
                  <a:srgbClr val="FDBA7A"/>
                </a:solidFill>
                <a:latin typeface="Franklin Gothic Demi" panose="020B0703020102020204" pitchFamily="34" charset="0"/>
              </a:rPr>
            </a:br>
            <a:r>
              <a:rPr lang="en-US" sz="4000" dirty="0">
                <a:solidFill>
                  <a:srgbClr val="FDBA7A"/>
                </a:solidFill>
                <a:latin typeface="Franklin Gothic Demi" panose="020B0703020102020204" pitchFamily="34" charset="0"/>
              </a:rPr>
              <a:t> Price Per Participant</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graphicFrame>
        <p:nvGraphicFramePr>
          <p:cNvPr id="2" name="Diagram 1"/>
          <p:cNvGraphicFramePr/>
          <p:nvPr>
            <p:extLst>
              <p:ext uri="{D42A27DB-BD31-4B8C-83A1-F6EECF244321}">
                <p14:modId xmlns:p14="http://schemas.microsoft.com/office/powerpoint/2010/main" val="24114403"/>
              </p:ext>
            </p:extLst>
          </p:nvPr>
        </p:nvGraphicFramePr>
        <p:xfrm>
          <a:off x="230424" y="2267843"/>
          <a:ext cx="3846276" cy="34344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 name="Diagram 11"/>
          <p:cNvGraphicFramePr/>
          <p:nvPr>
            <p:extLst>
              <p:ext uri="{D42A27DB-BD31-4B8C-83A1-F6EECF244321}">
                <p14:modId xmlns:p14="http://schemas.microsoft.com/office/powerpoint/2010/main" val="2908777403"/>
              </p:ext>
            </p:extLst>
          </p:nvPr>
        </p:nvGraphicFramePr>
        <p:xfrm>
          <a:off x="4902200" y="2251368"/>
          <a:ext cx="4038600" cy="34344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0833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rotWithShape="1">
          <a:blip r:embed="rId2"/>
          <a:srcRect/>
          <a:stretch/>
        </p:blipFill>
        <p:spPr>
          <a:xfrm>
            <a:off x="20" y="10"/>
            <a:ext cx="9143980" cy="6857990"/>
          </a:xfrm>
          <a:prstGeom prst="rect">
            <a:avLst/>
          </a:prstGeom>
        </p:spPr>
      </p:pic>
      <p:sp>
        <p:nvSpPr>
          <p:cNvPr id="8" name="Title 8"/>
          <p:cNvSpPr>
            <a:spLocks noGrp="1"/>
          </p:cNvSpPr>
          <p:nvPr>
            <p:ph type="title"/>
          </p:nvPr>
        </p:nvSpPr>
        <p:spPr>
          <a:xfrm>
            <a:off x="457200" y="274771"/>
            <a:ext cx="8229600" cy="1143000"/>
          </a:xfrm>
        </p:spPr>
        <p:txBody>
          <a:bodyPr>
            <a:noAutofit/>
          </a:bodyPr>
          <a:lstStyle/>
          <a:p>
            <a:r>
              <a:rPr lang="en-US" dirty="0">
                <a:solidFill>
                  <a:srgbClr val="FDBA7A"/>
                </a:solidFill>
                <a:latin typeface="Franklin Gothic Demi" panose="020B0703020102020204" pitchFamily="34" charset="0"/>
              </a:rPr>
              <a:t>Proposal Expectations and Instructions</a:t>
            </a:r>
          </a:p>
        </p:txBody>
      </p:sp>
      <p:pic>
        <p:nvPicPr>
          <p:cNvPr id="10" name="Picture 9"/>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31113" y="6474903"/>
            <a:ext cx="1209370" cy="288716"/>
          </a:xfrm>
          <a:prstGeom prst="rect">
            <a:avLst/>
          </a:prstGeom>
        </p:spPr>
      </p:pic>
      <p:pic>
        <p:nvPicPr>
          <p:cNvPr id="11" name="Content Placeholder 15"/>
          <p:cNvPicPr>
            <a:picLocks noChangeAspect="1"/>
          </p:cNvPicPr>
          <p:nvPr/>
        </p:nvPicPr>
        <p:blipFill>
          <a:blip r:embed="rId4">
            <a:duotone>
              <a:prstClr val="black"/>
              <a:schemeClr val="accent6">
                <a:tint val="45000"/>
                <a:satMod val="400000"/>
              </a:schemeClr>
            </a:duotone>
          </a:blip>
          <a:stretch>
            <a:fillRect/>
          </a:stretch>
        </p:blipFill>
        <p:spPr>
          <a:xfrm>
            <a:off x="116607" y="6100331"/>
            <a:ext cx="987574" cy="695791"/>
          </a:xfrm>
          <a:prstGeom prst="rect">
            <a:avLst/>
          </a:prstGeom>
        </p:spPr>
      </p:pic>
      <p:sp>
        <p:nvSpPr>
          <p:cNvPr id="2" name="Rectangle 1"/>
          <p:cNvSpPr/>
          <p:nvPr/>
        </p:nvSpPr>
        <p:spPr>
          <a:xfrm>
            <a:off x="286903" y="2088897"/>
            <a:ext cx="8570193" cy="2416046"/>
          </a:xfrm>
          <a:prstGeom prst="rect">
            <a:avLst/>
          </a:prstGeom>
        </p:spPr>
        <p:txBody>
          <a:bodyPr wrap="square">
            <a:spAutoFit/>
          </a:bodyPr>
          <a:lstStyle/>
          <a:p>
            <a:pPr>
              <a:buClr>
                <a:srgbClr val="FDBA7A"/>
              </a:buClr>
            </a:pPr>
            <a:r>
              <a:rPr lang="en-US" sz="1600" i="1" u="sng" dirty="0">
                <a:solidFill>
                  <a:srgbClr val="002060"/>
                </a:solidFill>
                <a:latin typeface="Franklin Gothic Demi" panose="020B0703020102020204" pitchFamily="34" charset="0"/>
                <a:cs typeface="Arial" panose="020B0604020202020204" pitchFamily="34" charset="0"/>
              </a:rPr>
              <a:t>Required Documents</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Proposal </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Community Partnerships</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Signed School Partnership Agreement</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Organizational Chart</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Job Descriptions or Resumes (if available) for Key Staff positions</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Budget</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Doing Business Data Form</a:t>
            </a:r>
          </a:p>
          <a:p>
            <a:pPr marL="742950" lvl="1" indent="-285750">
              <a:buClr>
                <a:srgbClr val="FF9300"/>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Summer Activity Schedule</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School Year Activity Schedule</a:t>
            </a:r>
          </a:p>
        </p:txBody>
      </p:sp>
      <p:sp>
        <p:nvSpPr>
          <p:cNvPr id="12" name="Rectangle 11"/>
          <p:cNvSpPr/>
          <p:nvPr/>
        </p:nvSpPr>
        <p:spPr>
          <a:xfrm>
            <a:off x="298830" y="4419912"/>
            <a:ext cx="4547288" cy="1723549"/>
          </a:xfrm>
          <a:prstGeom prst="rect">
            <a:avLst/>
          </a:prstGeom>
        </p:spPr>
        <p:txBody>
          <a:bodyPr wrap="square">
            <a:spAutoFit/>
          </a:bodyPr>
          <a:lstStyle/>
          <a:p>
            <a:r>
              <a:rPr lang="en-US" sz="1600" i="1" u="sng" dirty="0">
                <a:solidFill>
                  <a:srgbClr val="002060"/>
                </a:solidFill>
                <a:latin typeface="Franklin Gothic Demi" panose="020B0703020102020204" pitchFamily="34" charset="0"/>
                <a:cs typeface="Arial" panose="020B0604020202020204" pitchFamily="34" charset="0"/>
              </a:rPr>
              <a:t>Evaluation Criteria</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Organizational Experience (20 points)</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Program Approach (10 Points)</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Community Partnerships (10 Points)</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Program Design (30 points)</a:t>
            </a:r>
          </a:p>
          <a:p>
            <a:pPr marL="742950" lvl="1" indent="-285750">
              <a:buClr>
                <a:srgbClr val="FDBA7A"/>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Staffing (25 Points)</a:t>
            </a:r>
          </a:p>
          <a:p>
            <a:pPr marL="742950" lvl="1" indent="-285750">
              <a:buClr>
                <a:srgbClr val="FF9300"/>
              </a:buClr>
              <a:buFont typeface="Courier New" panose="02070309020205020404" pitchFamily="49" charset="0"/>
              <a:buChar char="o"/>
            </a:pPr>
            <a:r>
              <a:rPr lang="en-US" sz="1500" dirty="0">
                <a:solidFill>
                  <a:srgbClr val="002060"/>
                </a:solidFill>
                <a:latin typeface="Franklin Gothic Demi" panose="020B0703020102020204" pitchFamily="34" charset="0"/>
                <a:cs typeface="Arial" panose="020B0604020202020204" pitchFamily="34" charset="0"/>
              </a:rPr>
              <a:t>Budget Management (5 points)</a:t>
            </a:r>
          </a:p>
        </p:txBody>
      </p:sp>
    </p:spTree>
    <p:extLst>
      <p:ext uri="{BB962C8B-B14F-4D97-AF65-F5344CB8AC3E}">
        <p14:creationId xmlns:p14="http://schemas.microsoft.com/office/powerpoint/2010/main" val="423049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a:stretch/>
        </p:blipFill>
        <p:spPr>
          <a:xfrm>
            <a:off x="20" y="10"/>
            <a:ext cx="9143980" cy="6857990"/>
          </a:xfrm>
          <a:prstGeom prst="rect">
            <a:avLst/>
          </a:prstGeom>
        </p:spPr>
      </p:pic>
      <p:sp>
        <p:nvSpPr>
          <p:cNvPr id="6" name="TextBox 5"/>
          <p:cNvSpPr txBox="1"/>
          <p:nvPr/>
        </p:nvSpPr>
        <p:spPr>
          <a:xfrm>
            <a:off x="10679545" y="1512455"/>
            <a:ext cx="184666" cy="369332"/>
          </a:xfrm>
          <a:prstGeom prst="rect">
            <a:avLst/>
          </a:prstGeom>
          <a:noFill/>
        </p:spPr>
        <p:txBody>
          <a:bodyPr wrap="none" rtlCol="0">
            <a:spAutoFit/>
          </a:bodyPr>
          <a:lstStyle/>
          <a:p>
            <a:endParaRPr lang="en-US" dirty="0"/>
          </a:p>
        </p:txBody>
      </p:sp>
      <p:sp>
        <p:nvSpPr>
          <p:cNvPr id="5" name="Title 8"/>
          <p:cNvSpPr txBox="1">
            <a:spLocks/>
          </p:cNvSpPr>
          <p:nvPr/>
        </p:nvSpPr>
        <p:spPr>
          <a:xfrm>
            <a:off x="457200" y="2271543"/>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8000" dirty="0">
                <a:solidFill>
                  <a:srgbClr val="FDBA7A"/>
                </a:solidFill>
                <a:latin typeface="Franklin Gothic Demi" panose="020B0703020102020204" pitchFamily="34" charset="0"/>
              </a:rPr>
              <a:t>HHS Accelerator</a:t>
            </a:r>
          </a:p>
        </p:txBody>
      </p:sp>
    </p:spTree>
    <p:extLst>
      <p:ext uri="{BB962C8B-B14F-4D97-AF65-F5344CB8AC3E}">
        <p14:creationId xmlns:p14="http://schemas.microsoft.com/office/powerpoint/2010/main" val="409675197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pPr/>
              <a:t>8</a:t>
            </a:fld>
            <a:endParaRPr lang="en-US" dirty="0"/>
          </a:p>
        </p:txBody>
      </p:sp>
      <p:sp>
        <p:nvSpPr>
          <p:cNvPr id="3" name="Subtitle 2"/>
          <p:cNvSpPr>
            <a:spLocks noGrp="1"/>
          </p:cNvSpPr>
          <p:nvPr>
            <p:ph type="subTitle" idx="1"/>
          </p:nvPr>
        </p:nvSpPr>
        <p:spPr/>
        <p:txBody>
          <a:bodyPr/>
          <a:lstStyle/>
          <a:p>
            <a:r>
              <a:rPr lang="en-US" dirty="0"/>
              <a:t>PROPOSING IN HHS ACCELERATOR</a:t>
            </a:r>
          </a:p>
        </p:txBody>
      </p:sp>
      <p:sp>
        <p:nvSpPr>
          <p:cNvPr id="6" name="Content Placeholder 5"/>
          <p:cNvSpPr>
            <a:spLocks noGrp="1"/>
          </p:cNvSpPr>
          <p:nvPr>
            <p:ph sz="quarter" idx="13"/>
          </p:nvPr>
        </p:nvSpPr>
        <p:spPr/>
        <p:txBody>
          <a:bodyPr>
            <a:normAutofit lnSpcReduction="10000"/>
          </a:bodyPr>
          <a:lstStyle/>
          <a:p>
            <a:r>
              <a:rPr lang="en-US" dirty="0"/>
              <a:t>The HHS Accelerator System was launched to simplify and improve the competitive contract process for Health and Human Service providers.</a:t>
            </a:r>
          </a:p>
          <a:p>
            <a:endParaRPr lang="en-US" dirty="0"/>
          </a:p>
        </p:txBody>
      </p:sp>
      <p:sp>
        <p:nvSpPr>
          <p:cNvPr id="5" name="Rectangle 4"/>
          <p:cNvSpPr/>
          <p:nvPr/>
        </p:nvSpPr>
        <p:spPr>
          <a:xfrm>
            <a:off x="4876800" y="2364909"/>
            <a:ext cx="3886200" cy="3502497"/>
          </a:xfrm>
          <a:prstGeom prst="rect">
            <a:avLst/>
          </a:prstGeom>
        </p:spPr>
        <p:txBody>
          <a:bodyPr wrap="square">
            <a:spAutoFit/>
          </a:bodyPr>
          <a:lstStyle/>
          <a:p>
            <a:pPr marL="285750" indent="-285750" defTabSz="91440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Agencies publish all Request for Proposals (RFP) Documents in the HHS Accelerator System. </a:t>
            </a:r>
          </a:p>
          <a:p>
            <a:pPr marL="285750" indent="-285750" defTabSz="91440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indent="-285750" defTabSz="91440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Prequalified providers approved for relevant Services are “Eligible to Propose” and can submit proposal(s) after RFPs are released.</a:t>
            </a:r>
          </a:p>
          <a:p>
            <a:pPr marL="285750" indent="-285750" defTabSz="91440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indent="-285750" defTabSz="914400" fontAlgn="base">
              <a:spcBef>
                <a:spcPct val="20000"/>
              </a:spcBef>
              <a:spcAft>
                <a:spcPct val="0"/>
              </a:spcAft>
              <a:buFont typeface="Arial" panose="020B0604020202020204" pitchFamily="34" charset="0"/>
              <a:buChar char="•"/>
            </a:pPr>
            <a:r>
              <a:rPr lang="en-US" sz="1600" u="sng" dirty="0">
                <a:solidFill>
                  <a:srgbClr val="333333"/>
                </a:solidFill>
                <a:latin typeface="Franklin Gothic Medium" panose="020B0603020102020204" pitchFamily="34" charset="0"/>
              </a:rPr>
              <a:t>Providers must submit proposals through the HHS Accelerator System by the proposal due date and time (2 pm).</a:t>
            </a:r>
          </a:p>
          <a:p>
            <a:pPr defTabSz="914400" fontAlgn="base">
              <a:spcBef>
                <a:spcPct val="20000"/>
              </a:spcBef>
              <a:spcAft>
                <a:spcPct val="0"/>
              </a:spcAft>
            </a:pPr>
            <a:endParaRPr lang="en-US" sz="1400" u="sng" dirty="0">
              <a:solidFill>
                <a:srgbClr val="333333"/>
              </a:solidFill>
              <a:latin typeface="Franklin Gothic Medium" panose="020B06030201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152" r="5916"/>
          <a:stretch/>
        </p:blipFill>
        <p:spPr>
          <a:xfrm>
            <a:off x="685800" y="2369216"/>
            <a:ext cx="3962400" cy="3117184"/>
          </a:xfrm>
          <a:prstGeom prst="rect">
            <a:avLst/>
          </a:prstGeom>
          <a:ln w="12700">
            <a:solidFill>
              <a:srgbClr val="7F7F7F"/>
            </a:solidFill>
          </a:ln>
          <a:effectLst>
            <a:outerShdw blurRad="50800" dist="50800" dir="8100000" algn="tr" rotWithShape="0">
              <a:prstClr val="black">
                <a:alpha val="37000"/>
              </a:prstClr>
            </a:outerShdw>
          </a:effectLst>
        </p:spPr>
      </p:pic>
      <p:sp>
        <p:nvSpPr>
          <p:cNvPr id="8" name="TextBox 7"/>
          <p:cNvSpPr txBox="1"/>
          <p:nvPr/>
        </p:nvSpPr>
        <p:spPr>
          <a:xfrm>
            <a:off x="685800" y="5638800"/>
            <a:ext cx="4114800" cy="923330"/>
          </a:xfrm>
          <a:prstGeom prst="rect">
            <a:avLst/>
          </a:prstGeom>
          <a:noFill/>
        </p:spPr>
        <p:txBody>
          <a:bodyPr wrap="square" rtlCol="0">
            <a:spAutoFit/>
          </a:bodyPr>
          <a:lstStyle/>
          <a:p>
            <a:pPr defTabSz="914400"/>
            <a:r>
              <a:rPr lang="en-US" dirty="0">
                <a:solidFill>
                  <a:srgbClr val="548DD4"/>
                </a:solidFill>
                <a:latin typeface="Franklin Gothic Demi" panose="020B0703020102020204" pitchFamily="34" charset="0"/>
              </a:rPr>
              <a:t>Need Help? </a:t>
            </a:r>
          </a:p>
          <a:p>
            <a:pPr defTabSz="914400"/>
            <a:r>
              <a:rPr lang="en-US" dirty="0">
                <a:solidFill>
                  <a:prstClr val="black"/>
                </a:solidFill>
                <a:latin typeface="Franklin Gothic Book" panose="020B0503020102020204" pitchFamily="34" charset="0"/>
              </a:rPr>
              <a:t>Contact: </a:t>
            </a:r>
            <a:r>
              <a:rPr lang="en-US" dirty="0">
                <a:solidFill>
                  <a:prstClr val="black"/>
                </a:solidFill>
                <a:latin typeface="Franklin Gothic Book" panose="020B0503020102020204" pitchFamily="34" charset="0"/>
                <a:hlinkClick r:id="rId3"/>
              </a:rPr>
              <a:t>help@mocs.nyc.gov</a:t>
            </a:r>
            <a:r>
              <a:rPr lang="en-US" dirty="0">
                <a:solidFill>
                  <a:prstClr val="black"/>
                </a:solidFill>
                <a:latin typeface="Franklin Gothic Book" panose="020B0503020102020204" pitchFamily="34" charset="0"/>
              </a:rPr>
              <a:t> </a:t>
            </a:r>
          </a:p>
          <a:p>
            <a:pPr defTabSz="914400"/>
            <a:endParaRPr lang="en-US"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245350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a:stretch/>
        </p:blipFill>
        <p:spPr>
          <a:xfrm>
            <a:off x="20" y="10"/>
            <a:ext cx="9143980" cy="6857990"/>
          </a:xfrm>
          <a:prstGeom prst="rect">
            <a:avLst/>
          </a:prstGeom>
        </p:spPr>
      </p:pic>
      <p:sp>
        <p:nvSpPr>
          <p:cNvPr id="6" name="TextBox 5"/>
          <p:cNvSpPr txBox="1"/>
          <p:nvPr/>
        </p:nvSpPr>
        <p:spPr>
          <a:xfrm>
            <a:off x="10679545" y="1512455"/>
            <a:ext cx="1846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itle 8"/>
          <p:cNvSpPr txBox="1">
            <a:spLocks/>
          </p:cNvSpPr>
          <p:nvPr/>
        </p:nvSpPr>
        <p:spPr>
          <a:xfrm>
            <a:off x="457200" y="2271543"/>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a:ln>
                  <a:noFill/>
                </a:ln>
                <a:solidFill>
                  <a:srgbClr val="FDBA7A"/>
                </a:solidFill>
                <a:effectLst/>
                <a:uLnTx/>
                <a:uFillTx/>
                <a:latin typeface="Franklin Gothic Demi" panose="020B0703020102020204" pitchFamily="34" charset="0"/>
                <a:ea typeface="+mj-ea"/>
                <a:cs typeface="+mj-cs"/>
              </a:rPr>
              <a:t>Department</a:t>
            </a:r>
            <a:r>
              <a:rPr kumimoji="0" lang="en-US" sz="8000" b="0" i="0" u="none" strike="noStrike" kern="1200" cap="none" spc="0" normalizeH="0" noProof="0" dirty="0">
                <a:ln>
                  <a:noFill/>
                </a:ln>
                <a:solidFill>
                  <a:srgbClr val="FDBA7A"/>
                </a:solidFill>
                <a:effectLst/>
                <a:uLnTx/>
                <a:uFillTx/>
                <a:latin typeface="Franklin Gothic Demi" panose="020B0703020102020204" pitchFamily="34" charset="0"/>
                <a:ea typeface="+mj-ea"/>
                <a:cs typeface="+mj-cs"/>
              </a:rPr>
              <a:t> of Education</a:t>
            </a:r>
            <a:endParaRPr kumimoji="0" lang="en-US" sz="8000" b="0" i="0" u="none" strike="noStrike" kern="1200" cap="none" spc="0" normalizeH="0" baseline="0" noProof="0" dirty="0">
              <a:ln>
                <a:noFill/>
              </a:ln>
              <a:solidFill>
                <a:srgbClr val="FDBA7A"/>
              </a:solidFill>
              <a:effectLst/>
              <a:uLnTx/>
              <a:uFillTx/>
              <a:latin typeface="Franklin Gothic Demi" panose="020B0703020102020204" pitchFamily="34" charset="0"/>
              <a:ea typeface="+mj-ea"/>
              <a:cs typeface="+mj-cs"/>
            </a:endParaRPr>
          </a:p>
        </p:txBody>
      </p:sp>
    </p:spTree>
    <p:extLst>
      <p:ext uri="{BB962C8B-B14F-4D97-AF65-F5344CB8AC3E}">
        <p14:creationId xmlns:p14="http://schemas.microsoft.com/office/powerpoint/2010/main" val="1699403636"/>
      </p:ext>
    </p:extLst>
  </p:cSld>
  <p:clrMapOvr>
    <a:masterClrMapping/>
  </p:clrMapOvr>
  <p:transition spd="slow"/>
</p:sld>
</file>

<file path=ppt/theme/theme1.xml><?xml version="1.0" encoding="utf-8"?>
<a:theme xmlns:a="http://schemas.openxmlformats.org/drawingml/2006/main" name="Office Theme">
  <a:themeElements>
    <a:clrScheme name="PQI">
      <a:dk1>
        <a:srgbClr val="000000"/>
      </a:dk1>
      <a:lt1>
        <a:srgbClr val="FFFFFF"/>
      </a:lt1>
      <a:dk2>
        <a:srgbClr val="007770"/>
      </a:dk2>
      <a:lt2>
        <a:srgbClr val="575850"/>
      </a:lt2>
      <a:accent1>
        <a:srgbClr val="FFBC3E"/>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Q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742950" indent="-285750">
          <a:buClr>
            <a:srgbClr val="FDBA7A"/>
          </a:buClr>
          <a:buFont typeface="Courier New" panose="02070309020205020404" pitchFamily="49" charset="0"/>
          <a:buChar char="o"/>
          <a:defRPr dirty="0" smtClean="0">
            <a:solidFill>
              <a:srgbClr val="002060"/>
            </a:solidFill>
            <a:latin typeface="Franklin Gothic Demi" panose="020B0703020102020204" pitchFamily="34" charset="0"/>
            <a:cs typeface="Arial" panose="020B060402020202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defTabSz="914400">
          <a:lnSpc>
            <a:spcPct val="90000"/>
          </a:lnSpc>
          <a:spcBef>
            <a:spcPct val="0"/>
          </a:spcBef>
          <a:spcAft>
            <a:spcPts val="600"/>
          </a:spcAft>
          <a:defRPr sz="2900" kern="1200" dirty="0">
            <a:solidFill>
              <a:schemeClr val="tx1"/>
            </a:solidFill>
            <a:latin typeface="+mj-lt"/>
            <a:ea typeface="+mj-ea"/>
            <a:cs typeface="+mj-cs"/>
          </a:defRPr>
        </a:defPPr>
      </a:lstStyle>
    </a:txDef>
  </a:objectDefaults>
  <a:extraClrScheme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2">
    <wetp:webextensionref xmlns:r="http://schemas.openxmlformats.org/officeDocument/2006/relationships" r:id="rId1"/>
  </wetp:taskpane>
  <wetp:taskpane dockstate="right" visibility="0" width="350" row="1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6FF6018-3F94-43EB-8F58-A3A7FF99049A}">
  <we:reference id="wa104381063" version="1.0.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B56DB8EC-8B69-47C1-8AAA-66857EB32FE3}">
  <we:reference id="wa104381411" version="1.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6247</TotalTime>
  <Words>2543</Words>
  <Application>Microsoft Office PowerPoint</Application>
  <PresentationFormat>On-screen Show (4:3)</PresentationFormat>
  <Paragraphs>304</Paragraphs>
  <Slides>33</Slides>
  <Notes>6</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Template PresentationGo</vt:lpstr>
      <vt:lpstr>PowerPoint Presentation</vt:lpstr>
      <vt:lpstr>Department of Youth and Community Development</vt:lpstr>
      <vt:lpstr>Agenda</vt:lpstr>
      <vt:lpstr>RFP Timeline</vt:lpstr>
      <vt:lpstr>Anticipated Total Funding  Price Per Participant</vt:lpstr>
      <vt:lpstr>Proposal Expectations and Instructions</vt:lpstr>
      <vt:lpstr>PowerPoint Presentation</vt:lpstr>
      <vt:lpstr>PowerPoint Presentation</vt:lpstr>
      <vt:lpstr>PowerPoint Presentation</vt:lpstr>
      <vt:lpstr>DOE OFFICE OF  SCHOOL PARTNERSHIPS</vt:lpstr>
      <vt:lpstr>PRINCIPLES FOR EFFECTIVE SCHOOL /CBO PARTNERSHIPS</vt:lpstr>
      <vt:lpstr>PRINCIPLES FOR EFFECTIVE SCHOOL /CBO PARTNERSHIPS CONTINUED</vt:lpstr>
      <vt:lpstr>PRINCIPLES FOR EFFECTIVE SCHOOL /CBO PARTNERSHIPS</vt:lpstr>
      <vt:lpstr>PRINCIPLES FOR EFFECTIVE SCHOOL /CBO PARTNERSHIPS</vt:lpstr>
      <vt:lpstr>PowerPoint Presentation</vt:lpstr>
      <vt:lpstr>Overview</vt:lpstr>
      <vt:lpstr>Goals</vt:lpstr>
      <vt:lpstr>Program Expectations:</vt:lpstr>
      <vt:lpstr>Program Design: Expectations</vt:lpstr>
      <vt:lpstr>Elementary School  Required Hours</vt:lpstr>
      <vt:lpstr>Program Design:   Elementary Program Activities</vt:lpstr>
      <vt:lpstr>Program Design:   Elementary Optional Content Areas</vt:lpstr>
      <vt:lpstr>Middle School   Required Hours</vt:lpstr>
      <vt:lpstr>Program Design:   Middle School Required Content Areas</vt:lpstr>
      <vt:lpstr>Staffing:  Roles, Qualifications and Experience</vt:lpstr>
      <vt:lpstr>Staffing:  Program Size Requirements</vt:lpstr>
      <vt:lpstr>Performance Targets</vt:lpstr>
      <vt:lpstr>Summary of Addendum Items</vt:lpstr>
      <vt:lpstr>Post Award Requirements</vt:lpstr>
      <vt:lpstr>Post Award Requirements</vt:lpstr>
      <vt:lpstr>Important Information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Kelly;Daniel Guillen</dc:creator>
  <cp:lastModifiedBy>Cathy Cirilo</cp:lastModifiedBy>
  <cp:revision>363</cp:revision>
  <cp:lastPrinted>2018-05-21T13:36:47Z</cp:lastPrinted>
  <dcterms:created xsi:type="dcterms:W3CDTF">2016-03-14T17:48:46Z</dcterms:created>
  <dcterms:modified xsi:type="dcterms:W3CDTF">2018-05-22T11:01:34Z</dcterms:modified>
</cp:coreProperties>
</file>